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62" r:id="rId3"/>
  </p:sldMasterIdLst>
  <p:notesMasterIdLst>
    <p:notesMasterId r:id="rId37"/>
  </p:notesMasterIdLst>
  <p:sldIdLst>
    <p:sldId id="260" r:id="rId4"/>
    <p:sldId id="261" r:id="rId5"/>
    <p:sldId id="256" r:id="rId6"/>
    <p:sldId id="294" r:id="rId7"/>
    <p:sldId id="257" r:id="rId8"/>
    <p:sldId id="266" r:id="rId9"/>
    <p:sldId id="285" r:id="rId10"/>
    <p:sldId id="319" r:id="rId11"/>
    <p:sldId id="262" r:id="rId12"/>
    <p:sldId id="295" r:id="rId13"/>
    <p:sldId id="273" r:id="rId14"/>
    <p:sldId id="281" r:id="rId15"/>
    <p:sldId id="313" r:id="rId16"/>
    <p:sldId id="312" r:id="rId17"/>
    <p:sldId id="300" r:id="rId18"/>
    <p:sldId id="320" r:id="rId19"/>
    <p:sldId id="296" r:id="rId20"/>
    <p:sldId id="303" r:id="rId21"/>
    <p:sldId id="314" r:id="rId22"/>
    <p:sldId id="298" r:id="rId23"/>
    <p:sldId id="284" r:id="rId24"/>
    <p:sldId id="301" r:id="rId25"/>
    <p:sldId id="302" r:id="rId26"/>
    <p:sldId id="315" r:id="rId27"/>
    <p:sldId id="316" r:id="rId28"/>
    <p:sldId id="282" r:id="rId29"/>
    <p:sldId id="274" r:id="rId30"/>
    <p:sldId id="304" r:id="rId31"/>
    <p:sldId id="308" r:id="rId32"/>
    <p:sldId id="307" r:id="rId33"/>
    <p:sldId id="309" r:id="rId34"/>
    <p:sldId id="310" r:id="rId35"/>
    <p:sldId id="292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514FE"/>
    <a:srgbClr val="171CFB"/>
    <a:srgbClr val="6214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C1C4CC-9855-49C2-A9DF-D1F3DDE0F471}" type="datetimeFigureOut">
              <a:rPr lang="en-US" smtClean="0"/>
              <a:pPr/>
              <a:t>12/20/2015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A44B36-5887-40C0-A26B-E202BDE055F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6778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00"/>
            </a:gs>
            <a:gs pos="20000">
              <a:srgbClr val="000040"/>
            </a:gs>
            <a:gs pos="50000">
              <a:srgbClr val="400040"/>
            </a:gs>
            <a:gs pos="75000">
              <a:srgbClr val="8F0040"/>
            </a:gs>
            <a:gs pos="89999">
              <a:srgbClr val="F27300"/>
            </a:gs>
            <a:gs pos="100000">
              <a:srgbClr val="FFBF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E1CD141-1C20-42BC-AB99-3BDDFB0DABDD}" type="slidenum">
              <a:rPr lang="en-US"/>
              <a:pPr eaLnBrk="1" hangingPunct="1"/>
              <a:t>29</a:t>
            </a:fld>
            <a:endParaRPr lang="en-US"/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7388"/>
            <a:ext cx="4572000" cy="3429000"/>
          </a:xfrm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2813" y="4343400"/>
            <a:ext cx="5032375" cy="4113213"/>
          </a:xfrm>
          <a:noFill/>
        </p:spPr>
        <p:txBody>
          <a:bodyPr lIns="91426" tIns="45714" rIns="91426" bIns="45714"/>
          <a:lstStyle/>
          <a:p>
            <a:pPr eaLnBrk="1" hangingPunct="1"/>
            <a:r>
              <a:rPr lang="el-GR" b="1" dirty="0" smtClean="0">
                <a:solidFill>
                  <a:srgbClr val="000000"/>
                </a:solidFill>
                <a:cs typeface="Arial" charset="0"/>
              </a:rPr>
              <a:t>Figure 19.17:</a:t>
            </a:r>
            <a:r>
              <a:rPr lang="el-GR" dirty="0" smtClean="0">
                <a:solidFill>
                  <a:srgbClr val="000000"/>
                </a:solidFill>
                <a:cs typeface="Arial" charset="0"/>
              </a:rPr>
              <a:t> </a:t>
            </a:r>
            <a:r>
              <a:rPr lang="el-GR" b="1" dirty="0" smtClean="0">
                <a:solidFill>
                  <a:srgbClr val="000000"/>
                </a:solidFill>
                <a:cs typeface="Arial" charset="0"/>
              </a:rPr>
              <a:t>Stimulation of insulin secretion by glucose via excitation-secretion coupling.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C8CFA-F177-4ED6-AC6F-75F77FD1FFD9}" type="datetimeFigureOut">
              <a:rPr lang="en-US" smtClean="0"/>
              <a:pPr/>
              <a:t>12/20/2015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003D5-20ED-4449-AA7D-5BA79F54EA7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85725"/>
            <a:ext cx="3749675" cy="1133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60885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C8CFA-F177-4ED6-AC6F-75F77FD1FFD9}" type="datetimeFigureOut">
              <a:rPr lang="en-US" smtClean="0"/>
              <a:pPr/>
              <a:t>12/20/2015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003D5-20ED-4449-AA7D-5BA79F54EA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424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C8CFA-F177-4ED6-AC6F-75F77FD1FFD9}" type="datetimeFigureOut">
              <a:rPr lang="en-US" smtClean="0"/>
              <a:pPr/>
              <a:t>12/20/2015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003D5-20ED-4449-AA7D-5BA79F54EA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0095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9EDB9-F8FC-4584-B4F1-D9878D2793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12/20/2015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B4EA-1002-4F77-B55F-BC20BBD2A1B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97398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96874"/>
            <a:ext cx="8229600" cy="1020763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9EDB9-F8FC-4584-B4F1-D9878D2793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12/20/2015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B4EA-1002-4F77-B55F-BC20BBD2A1B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38271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C8CFA-F177-4ED6-AC6F-75F77FD1FFD9}" type="datetimeFigureOut">
              <a:rPr lang="en-US" smtClean="0"/>
              <a:pPr/>
              <a:t>12/20/2015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003D5-20ED-4449-AA7D-5BA79F54EA7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0"/>
            <a:ext cx="12795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39284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C8CFA-F177-4ED6-AC6F-75F77FD1FFD9}" type="datetimeFigureOut">
              <a:rPr lang="en-US" smtClean="0"/>
              <a:pPr/>
              <a:t>12/20/2015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003D5-20ED-4449-AA7D-5BA79F54EA7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76200"/>
            <a:ext cx="12795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69692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C8CFA-F177-4ED6-AC6F-75F77FD1FFD9}" type="datetimeFigureOut">
              <a:rPr lang="en-US" smtClean="0"/>
              <a:pPr/>
              <a:t>12/20/2015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003D5-20ED-4449-AA7D-5BA79F54EA7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76200"/>
            <a:ext cx="12795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123599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C8CFA-F177-4ED6-AC6F-75F77FD1FFD9}" type="datetimeFigureOut">
              <a:rPr lang="en-US" smtClean="0"/>
              <a:pPr/>
              <a:t>12/20/2015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003D5-20ED-4449-AA7D-5BA79F54EA7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60325"/>
            <a:ext cx="12795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466491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C8CFA-F177-4ED6-AC6F-75F77FD1FFD9}" type="datetimeFigureOut">
              <a:rPr lang="en-US" smtClean="0"/>
              <a:pPr/>
              <a:t>12/20/2015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003D5-20ED-4449-AA7D-5BA79F54EA7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9075" y="0"/>
            <a:ext cx="12795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297234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C8CFA-F177-4ED6-AC6F-75F77FD1FFD9}" type="datetimeFigureOut">
              <a:rPr lang="en-US" smtClean="0"/>
              <a:pPr/>
              <a:t>12/20/2015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003D5-20ED-4449-AA7D-5BA79F54EA7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38100"/>
            <a:ext cx="12795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456484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C8CFA-F177-4ED6-AC6F-75F77FD1FFD9}" type="datetimeFigureOut">
              <a:rPr lang="en-US" smtClean="0"/>
              <a:pPr/>
              <a:t>12/20/2015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003D5-20ED-4449-AA7D-5BA79F54EA7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218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76200"/>
            <a:ext cx="12795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107202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C8CFA-F177-4ED6-AC6F-75F77FD1FFD9}" type="datetimeFigureOut">
              <a:rPr lang="en-US" smtClean="0"/>
              <a:pPr/>
              <a:t>12/20/2015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003D5-20ED-4449-AA7D-5BA79F54EA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6137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7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6C8CFA-F177-4ED6-AC6F-75F77FD1FFD9}" type="datetimeFigureOut">
              <a:rPr lang="en-US" smtClean="0"/>
              <a:pPr/>
              <a:t>12/20/2015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0003D5-20ED-4449-AA7D-5BA79F54EA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981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434974"/>
            <a:ext cx="8229600" cy="982663"/>
          </a:xfrm>
          <a:prstGeom prst="rect">
            <a:avLst/>
          </a:prstGeom>
          <a:solidFill>
            <a:schemeClr val="accent5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69EDB9-F8FC-4584-B4F1-D9878D2793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12/20/2015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0DB4EA-1002-4F77-B55F-BC20BBD2A1B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919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 cap="none" spc="0">
          <a:ln w="12700">
            <a:solidFill>
              <a:srgbClr val="CC9900"/>
            </a:solidFill>
            <a:prstDash val="solid"/>
          </a:ln>
          <a:solidFill>
            <a:schemeClr val="bg2">
              <a:tint val="85000"/>
              <a:satMod val="155000"/>
            </a:schemeClr>
          </a:solidFill>
          <a:effectLst>
            <a:outerShdw blurRad="41275" dist="20320" dir="18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434974"/>
            <a:ext cx="8229600" cy="982663"/>
          </a:xfrm>
          <a:prstGeom prst="rect">
            <a:avLst/>
          </a:prstGeom>
          <a:solidFill>
            <a:schemeClr val="accent5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69EDB9-F8FC-4584-B4F1-D9878D2793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12/20/2015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0DB4EA-1002-4F77-B55F-BC20BBD2A1B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1137" y="0"/>
            <a:ext cx="1274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9919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 cap="none" spc="0">
          <a:ln w="12700">
            <a:solidFill>
              <a:srgbClr val="CC9900"/>
            </a:solidFill>
            <a:prstDash val="solid"/>
          </a:ln>
          <a:solidFill>
            <a:schemeClr val="bg2">
              <a:tint val="85000"/>
              <a:satMod val="155000"/>
            </a:schemeClr>
          </a:solidFill>
          <a:effectLst>
            <a:outerShdw blurRad="41275" dist="20320" dir="18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file:///E:\data\images\jpg\c41\41_22.jpg" TargetMode="Externa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609600"/>
            <a:ext cx="8077200" cy="914400"/>
          </a:xfrm>
          <a:solidFill>
            <a:srgbClr val="171CFB"/>
          </a:solidFill>
        </p:spPr>
        <p:txBody>
          <a:bodyPr>
            <a:noAutofit/>
          </a:bodyPr>
          <a:lstStyle/>
          <a:p>
            <a:r>
              <a:rPr lang="en-US" sz="5400" dirty="0" smtClean="0">
                <a:solidFill>
                  <a:srgbClr val="FFFF00"/>
                </a:solidFill>
              </a:rPr>
              <a:t>THE ENDOCRINE PANCREAS</a:t>
            </a:r>
            <a:endParaRPr lang="en-US" sz="5400" dirty="0">
              <a:solidFill>
                <a:srgbClr val="FFFF00"/>
              </a:solidFill>
            </a:endParaRPr>
          </a:p>
        </p:txBody>
      </p:sp>
      <p:pic>
        <p:nvPicPr>
          <p:cNvPr id="37890" name="Picture 2" descr="http://philschatz.com/anatomy-book/resources/1820_The_Pancrea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1905000"/>
            <a:ext cx="7924800" cy="4267200"/>
          </a:xfrm>
          <a:prstGeom prst="rect">
            <a:avLst/>
          </a:prstGeom>
          <a:solidFill>
            <a:schemeClr val="tx1"/>
          </a:solidFill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793128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152400"/>
            <a:ext cx="6705600" cy="609600"/>
          </a:xfrm>
          <a:solidFill>
            <a:srgbClr val="171CFB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4000" b="1" dirty="0" smtClean="0">
                <a:solidFill>
                  <a:srgbClr val="FFFF00"/>
                </a:solidFill>
              </a:rPr>
              <a:t>Control of glucagon secretion</a:t>
            </a:r>
            <a:endParaRPr lang="en-US" sz="4000" b="1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762000"/>
            <a:ext cx="8763000" cy="5715000"/>
          </a:xfrm>
        </p:spPr>
        <p:txBody>
          <a:bodyPr>
            <a:noAutofit/>
          </a:bodyPr>
          <a:lstStyle/>
          <a:p>
            <a:pPr lvl="0" algn="just">
              <a:lnSpc>
                <a:spcPct val="130000"/>
              </a:lnSpc>
              <a:buNone/>
            </a:pPr>
            <a:r>
              <a:rPr lang="en-US" sz="2300" b="1" u="sng" dirty="0" smtClean="0">
                <a:latin typeface="Arial" pitchFamily="34" charset="0"/>
                <a:cs typeface="Arial" pitchFamily="34" charset="0"/>
              </a:rPr>
              <a:t>1- Blood Glucose level:</a:t>
            </a:r>
            <a:r>
              <a:rPr lang="en-US" sz="2300" b="1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lvl="0" algn="just">
              <a:lnSpc>
                <a:spcPct val="130000"/>
              </a:lnSpc>
            </a:pPr>
            <a:r>
              <a:rPr lang="en-US" sz="2300" dirty="0" smtClean="0">
                <a:sym typeface="Wingdings"/>
              </a:rPr>
              <a:t></a:t>
            </a:r>
            <a:r>
              <a:rPr lang="en-US" sz="2300" dirty="0" smtClean="0"/>
              <a:t> Bl. glucose </a:t>
            </a:r>
            <a:r>
              <a:rPr lang="en-US" sz="2300" dirty="0" smtClean="0">
                <a:sym typeface="Wingdings"/>
              </a:rPr>
              <a:t></a:t>
            </a:r>
            <a:r>
              <a:rPr lang="en-US" sz="2300" dirty="0" smtClean="0"/>
              <a:t> stimulates alpha cells </a:t>
            </a:r>
            <a:r>
              <a:rPr lang="en-US" sz="2300" dirty="0" smtClean="0">
                <a:sym typeface="Wingdings"/>
              </a:rPr>
              <a:t></a:t>
            </a:r>
            <a:r>
              <a:rPr lang="en-US" sz="2300" dirty="0" smtClean="0"/>
              <a:t> </a:t>
            </a:r>
            <a:r>
              <a:rPr lang="en-US" sz="2300" dirty="0" smtClean="0">
                <a:sym typeface="Wingdings"/>
              </a:rPr>
              <a:t></a:t>
            </a:r>
            <a:r>
              <a:rPr lang="en-US" sz="2300" dirty="0" smtClean="0"/>
              <a:t> glucagon secretion.</a:t>
            </a:r>
          </a:p>
          <a:p>
            <a:pPr lvl="0" algn="just">
              <a:lnSpc>
                <a:spcPct val="130000"/>
              </a:lnSpc>
              <a:buNone/>
            </a:pPr>
            <a:r>
              <a:rPr lang="en-US" sz="2300" b="1" u="sng" dirty="0" smtClean="0">
                <a:latin typeface="Arial" pitchFamily="34" charset="0"/>
                <a:cs typeface="Arial" pitchFamily="34" charset="0"/>
              </a:rPr>
              <a:t>2- High concentration of amino acids:</a:t>
            </a:r>
            <a:endParaRPr lang="en-US" sz="2300" dirty="0" smtClean="0">
              <a:latin typeface="Arial" pitchFamily="34" charset="0"/>
              <a:cs typeface="Arial" pitchFamily="34" charset="0"/>
            </a:endParaRPr>
          </a:p>
          <a:p>
            <a:pPr lvl="0" algn="just">
              <a:lnSpc>
                <a:spcPct val="130000"/>
              </a:lnSpc>
            </a:pPr>
            <a:r>
              <a:rPr lang="en-US" sz="2300" dirty="0" smtClean="0"/>
              <a:t>E.g. </a:t>
            </a:r>
            <a:r>
              <a:rPr lang="en-US" sz="2300" b="1" u="sng" dirty="0" smtClean="0"/>
              <a:t>A</a:t>
            </a:r>
            <a:r>
              <a:rPr lang="en-US" sz="2300" dirty="0" smtClean="0"/>
              <a:t>lanine and </a:t>
            </a:r>
            <a:r>
              <a:rPr lang="en-US" sz="2300" b="1" u="sng" dirty="0" smtClean="0"/>
              <a:t>A</a:t>
            </a:r>
            <a:r>
              <a:rPr lang="en-US" sz="2300" dirty="0" smtClean="0"/>
              <a:t>rginine </a:t>
            </a:r>
            <a:r>
              <a:rPr lang="en-US" sz="2300" b="1" i="1" dirty="0" smtClean="0"/>
              <a:t>after</a:t>
            </a:r>
            <a:r>
              <a:rPr lang="en-US" sz="2300" dirty="0" smtClean="0"/>
              <a:t> </a:t>
            </a:r>
            <a:r>
              <a:rPr lang="en-US" sz="2300" b="1" i="1" dirty="0" smtClean="0"/>
              <a:t>protein meal</a:t>
            </a:r>
            <a:r>
              <a:rPr lang="en-US" sz="2300" b="1" dirty="0" smtClean="0"/>
              <a:t> </a:t>
            </a:r>
            <a:r>
              <a:rPr lang="en-US" sz="2300" dirty="0" smtClean="0"/>
              <a:t>stimulates glucagon secretion (the same effect as insulin) i.e. amino acids are used in gluconeogenesis.</a:t>
            </a:r>
          </a:p>
          <a:p>
            <a:pPr lvl="0" algn="just">
              <a:lnSpc>
                <a:spcPct val="130000"/>
              </a:lnSpc>
              <a:buNone/>
            </a:pPr>
            <a:r>
              <a:rPr lang="en-US" sz="2300" b="1" u="sng" dirty="0" smtClean="0">
                <a:latin typeface="Arial" pitchFamily="34" charset="0"/>
                <a:cs typeface="Arial" pitchFamily="34" charset="0"/>
              </a:rPr>
              <a:t>3- GIT hormones</a:t>
            </a:r>
            <a:r>
              <a:rPr lang="en-US" sz="2300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pPr lvl="0" algn="just">
              <a:lnSpc>
                <a:spcPct val="130000"/>
              </a:lnSpc>
            </a:pPr>
            <a:r>
              <a:rPr lang="en-US" sz="2300" b="1" dirty="0" smtClean="0"/>
              <a:t>CCK </a:t>
            </a:r>
            <a:r>
              <a:rPr lang="en-US" sz="2300" dirty="0" smtClean="0"/>
              <a:t> </a:t>
            </a:r>
            <a:r>
              <a:rPr lang="en-US" sz="2300" dirty="0" smtClean="0">
                <a:sym typeface="Wingdings"/>
              </a:rPr>
              <a:t></a:t>
            </a:r>
            <a:r>
              <a:rPr lang="en-US" sz="2300" dirty="0" smtClean="0"/>
              <a:t> </a:t>
            </a:r>
            <a:r>
              <a:rPr lang="en-US" sz="2300" dirty="0" smtClean="0">
                <a:sym typeface="Wingdings"/>
              </a:rPr>
              <a:t></a:t>
            </a:r>
            <a:r>
              <a:rPr lang="en-US" sz="2300" dirty="0" smtClean="0"/>
              <a:t> glucagon secretion.    </a:t>
            </a:r>
          </a:p>
          <a:p>
            <a:pPr lvl="0" algn="just">
              <a:lnSpc>
                <a:spcPct val="130000"/>
              </a:lnSpc>
            </a:pPr>
            <a:r>
              <a:rPr lang="en-US" sz="2300" b="1" dirty="0" smtClean="0"/>
              <a:t>Protein meal</a:t>
            </a:r>
            <a:r>
              <a:rPr lang="en-US" sz="2300" dirty="0" smtClean="0"/>
              <a:t> (</a:t>
            </a:r>
            <a:r>
              <a:rPr lang="en-US" sz="2300" b="1" dirty="0" smtClean="0"/>
              <a:t>oral </a:t>
            </a:r>
            <a:r>
              <a:rPr lang="en-US" sz="2300" dirty="0" smtClean="0"/>
              <a:t>route) is more potent stimulus for glucagon secretion more than </a:t>
            </a:r>
            <a:r>
              <a:rPr lang="en-US" sz="2300" b="1" dirty="0" err="1" smtClean="0"/>
              <a:t>i.v</a:t>
            </a:r>
            <a:r>
              <a:rPr lang="en-US" sz="2300" b="1" dirty="0" smtClean="0"/>
              <a:t>.</a:t>
            </a:r>
            <a:r>
              <a:rPr lang="en-US" sz="2300" dirty="0" smtClean="0"/>
              <a:t> injection of amino acids. </a:t>
            </a:r>
            <a:r>
              <a:rPr lang="en-US" sz="2300" b="1" dirty="0" smtClean="0"/>
              <a:t>Why?</a:t>
            </a:r>
          </a:p>
          <a:p>
            <a:pPr lvl="0" algn="just">
              <a:lnSpc>
                <a:spcPct val="50000"/>
              </a:lnSpc>
              <a:buNone/>
            </a:pPr>
            <a:endParaRPr lang="en-US" sz="2300" b="1" dirty="0" smtClean="0"/>
          </a:p>
          <a:p>
            <a:pPr lvl="0">
              <a:buNone/>
            </a:pPr>
            <a:r>
              <a:rPr lang="en-US" sz="2300" b="1" u="sng" dirty="0" smtClean="0">
                <a:latin typeface="Arial" pitchFamily="34" charset="0"/>
                <a:cs typeface="Arial" pitchFamily="34" charset="0"/>
              </a:rPr>
              <a:t>4- Somatostatin &amp; insulin</a:t>
            </a:r>
            <a:r>
              <a:rPr lang="en-US" sz="23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300" dirty="0" smtClean="0">
                <a:sym typeface="Wingdings"/>
              </a:rPr>
              <a:t></a:t>
            </a:r>
            <a:r>
              <a:rPr lang="en-US" sz="2300" dirty="0" smtClean="0"/>
              <a:t> </a:t>
            </a:r>
            <a:r>
              <a:rPr lang="en-US" sz="2300" dirty="0" smtClean="0">
                <a:sym typeface="Wingdings"/>
              </a:rPr>
              <a:t></a:t>
            </a:r>
            <a:r>
              <a:rPr lang="en-US" sz="2300" dirty="0" smtClean="0"/>
              <a:t> glucagon secretion.</a:t>
            </a:r>
          </a:p>
          <a:p>
            <a:pPr lvl="0" algn="just">
              <a:lnSpc>
                <a:spcPct val="130000"/>
              </a:lnSpc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25373380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04800" y="304800"/>
            <a:ext cx="411480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600" b="1" dirty="0" smtClean="0"/>
              <a:t>Action of insulin &amp; glucagon during absorption of </a:t>
            </a:r>
          </a:p>
          <a:p>
            <a:pPr algn="ctr"/>
            <a:r>
              <a:rPr lang="en-US" sz="2600" b="1" dirty="0" smtClean="0"/>
              <a:t>high protein meal</a:t>
            </a:r>
            <a:endParaRPr lang="en-US" sz="2600" b="1" dirty="0"/>
          </a:p>
        </p:txBody>
      </p:sp>
    </p:spTree>
    <p:extLst>
      <p:ext uri="{BB962C8B-B14F-4D97-AF65-F5344CB8AC3E}">
        <p14:creationId xmlns:p14="http://schemas.microsoft.com/office/powerpoint/2010/main" val="10611078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28600"/>
            <a:ext cx="4800600" cy="685800"/>
          </a:xfrm>
          <a:solidFill>
            <a:srgbClr val="171CFB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2- INSULIN 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5867400"/>
          </a:xfrm>
        </p:spPr>
        <p:txBody>
          <a:bodyPr>
            <a:normAutofit/>
          </a:bodyPr>
          <a:lstStyle/>
          <a:p>
            <a:pPr lvl="0" algn="just">
              <a:buFont typeface="Wingdings" pitchFamily="2" charset="2"/>
              <a:buChar char="q"/>
            </a:pPr>
            <a:r>
              <a:rPr lang="en-US" dirty="0" smtClean="0"/>
              <a:t>It is </a:t>
            </a:r>
            <a:r>
              <a:rPr lang="en-US" b="1" dirty="0" smtClean="0"/>
              <a:t>a polypeptide hormone</a:t>
            </a:r>
            <a:r>
              <a:rPr lang="en-US" dirty="0" smtClean="0"/>
              <a:t>, composed of </a:t>
            </a:r>
            <a:r>
              <a:rPr lang="en-US" b="1" dirty="0" smtClean="0"/>
              <a:t>two chains of 51 amino acids </a:t>
            </a:r>
            <a:r>
              <a:rPr lang="en-US" dirty="0" smtClean="0"/>
              <a:t>connected by a disulfide linkages.</a:t>
            </a:r>
          </a:p>
          <a:p>
            <a:pPr lvl="0" algn="just">
              <a:buFont typeface="Wingdings" pitchFamily="2" charset="2"/>
              <a:buChar char="q"/>
            </a:pPr>
            <a:endParaRPr lang="en-US" sz="2800" dirty="0" smtClean="0"/>
          </a:p>
          <a:p>
            <a:pPr lvl="0" algn="just">
              <a:buFont typeface="Wingdings" pitchFamily="2" charset="2"/>
              <a:buChar char="q"/>
            </a:pPr>
            <a:endParaRPr lang="en-US" sz="2800" dirty="0" smtClean="0"/>
          </a:p>
          <a:p>
            <a:pPr lvl="0" algn="just">
              <a:buFont typeface="Wingdings" pitchFamily="2" charset="2"/>
              <a:buChar char="q"/>
            </a:pPr>
            <a:endParaRPr lang="en-US" sz="2800" dirty="0" smtClean="0"/>
          </a:p>
          <a:p>
            <a:pPr lvl="0" algn="just">
              <a:buFont typeface="Wingdings" pitchFamily="2" charset="2"/>
              <a:buChar char="q"/>
            </a:pPr>
            <a:endParaRPr lang="en-US" sz="2800" dirty="0" smtClean="0"/>
          </a:p>
          <a:p>
            <a:pPr lvl="0" algn="just">
              <a:buFont typeface="Wingdings" pitchFamily="2" charset="2"/>
              <a:buChar char="q"/>
            </a:pPr>
            <a:endParaRPr lang="en-US" sz="2800" dirty="0" smtClean="0"/>
          </a:p>
          <a:p>
            <a:pPr lvl="0" algn="just">
              <a:buFont typeface="Wingdings" pitchFamily="2" charset="2"/>
              <a:buChar char="q"/>
            </a:pPr>
            <a:endParaRPr lang="en-US" sz="2800" dirty="0" smtClean="0"/>
          </a:p>
          <a:p>
            <a:pPr lvl="0" algn="just">
              <a:buFont typeface="Wingdings" pitchFamily="2" charset="2"/>
              <a:buChar char="q"/>
            </a:pPr>
            <a:endParaRPr lang="en-US" sz="2800" dirty="0" smtClean="0"/>
          </a:p>
          <a:p>
            <a:pPr lvl="0" algn="just">
              <a:buFont typeface="Wingdings" pitchFamily="2" charset="2"/>
              <a:buChar char="q"/>
            </a:pPr>
            <a:r>
              <a:rPr lang="en-US" dirty="0" smtClean="0"/>
              <a:t>It is the hormone of </a:t>
            </a:r>
            <a:r>
              <a:rPr lang="en-US" b="1" dirty="0" smtClean="0"/>
              <a:t>“energy storage”</a:t>
            </a:r>
          </a:p>
          <a:p>
            <a:pPr algn="just"/>
            <a:endParaRPr lang="en-US" sz="2800" b="1" dirty="0"/>
          </a:p>
        </p:txBody>
      </p:sp>
      <p:pic>
        <p:nvPicPr>
          <p:cNvPr id="4" name="Picture 2" descr="http://diabetesmanager.pbworks.com/f/figure1a%20%26%20b.gif"/>
          <p:cNvPicPr>
            <a:picLocks noChangeAspect="1" noChangeArrowheads="1"/>
          </p:cNvPicPr>
          <p:nvPr/>
        </p:nvPicPr>
        <p:blipFill>
          <a:blip r:embed="rId3"/>
          <a:srcRect l="8000"/>
          <a:stretch>
            <a:fillRect/>
          </a:stretch>
        </p:blipFill>
        <p:spPr bwMode="auto">
          <a:xfrm>
            <a:off x="1752600" y="2667000"/>
            <a:ext cx="5638800" cy="3352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770945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381000"/>
            <a:ext cx="4495800" cy="685800"/>
          </a:xfrm>
          <a:solidFill>
            <a:srgbClr val="3514FE"/>
          </a:solidFill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Insulin receptors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458200" cy="5333999"/>
          </a:xfrm>
        </p:spPr>
        <p:txBody>
          <a:bodyPr>
            <a:normAutofit fontScale="92500"/>
          </a:bodyPr>
          <a:lstStyle/>
          <a:p>
            <a:pPr lvl="0" algn="just">
              <a:buFont typeface="Wingdings" pitchFamily="2" charset="2"/>
              <a:buChar char="v"/>
            </a:pPr>
            <a:r>
              <a:rPr lang="en-US" dirty="0" smtClean="0"/>
              <a:t> Insulin receptor is a </a:t>
            </a:r>
            <a:r>
              <a:rPr lang="en-US" b="1" dirty="0" smtClean="0"/>
              <a:t>glycoprotein</a:t>
            </a:r>
            <a:r>
              <a:rPr lang="en-US" dirty="0" smtClean="0"/>
              <a:t> </a:t>
            </a:r>
            <a:r>
              <a:rPr lang="en-US" dirty="0" smtClean="0"/>
              <a:t>,found </a:t>
            </a:r>
            <a:r>
              <a:rPr lang="en-US" dirty="0" smtClean="0"/>
              <a:t>in cell membrane. </a:t>
            </a:r>
          </a:p>
          <a:p>
            <a:pPr lvl="0" algn="just">
              <a:buFont typeface="Wingdings" pitchFamily="2" charset="2"/>
              <a:buChar char="v"/>
            </a:pPr>
            <a:r>
              <a:rPr lang="en-US" dirty="0" smtClean="0"/>
              <a:t> It is composed of 4 subunits: </a:t>
            </a:r>
          </a:p>
          <a:p>
            <a:pPr lvl="0" algn="just"/>
            <a:r>
              <a:rPr lang="en-US" b="1" dirty="0" smtClean="0"/>
              <a:t>2 alpha</a:t>
            </a:r>
            <a:r>
              <a:rPr lang="en-US" dirty="0" smtClean="0"/>
              <a:t> (lie outside cell membrane).</a:t>
            </a:r>
          </a:p>
          <a:p>
            <a:pPr lvl="0" algn="just"/>
            <a:r>
              <a:rPr lang="en-US" b="1" dirty="0" smtClean="0"/>
              <a:t>2 beta</a:t>
            </a:r>
            <a:r>
              <a:rPr lang="en-US" dirty="0" smtClean="0"/>
              <a:t> (penetrate cell membrane into cytoplasm).</a:t>
            </a:r>
          </a:p>
          <a:p>
            <a:pPr lvl="0" algn="just"/>
            <a:endParaRPr lang="en-US" dirty="0" smtClean="0"/>
          </a:p>
          <a:p>
            <a:pPr lvl="0" algn="just">
              <a:buFont typeface="Wingdings" pitchFamily="2" charset="2"/>
              <a:buChar char="v"/>
            </a:pPr>
            <a:r>
              <a:rPr lang="en-US" dirty="0" smtClean="0"/>
              <a:t> Binding of insulin to 2 alpha subunits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 </a:t>
            </a:r>
            <a:r>
              <a:rPr lang="en-US" dirty="0" err="1" smtClean="0"/>
              <a:t>autophosphorylation</a:t>
            </a:r>
            <a:r>
              <a:rPr lang="en-US" dirty="0" smtClean="0"/>
              <a:t> of 2 beta subunits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act as a local </a:t>
            </a:r>
            <a:r>
              <a:rPr lang="en-US" b="1" dirty="0" smtClean="0"/>
              <a:t>Tyrosine </a:t>
            </a:r>
            <a:r>
              <a:rPr lang="en-US" b="1" dirty="0" err="1" smtClean="0"/>
              <a:t>kinase</a:t>
            </a:r>
            <a:r>
              <a:rPr lang="en-US" b="1" dirty="0" smtClean="0"/>
              <a:t>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 activate other enzymes.</a:t>
            </a:r>
            <a:r>
              <a:rPr lang="en-US" dirty="0" smtClean="0">
                <a:solidFill>
                  <a:srgbClr val="000000"/>
                </a:solidFill>
              </a:rPr>
              <a:t> Thus insulin exerts its biological action. 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2" descr="http://sphweb.bumc.bu.edu/otlt/MPH-Modules/PH/PH709_BasicCellBiology/InsulinRecepto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381000"/>
            <a:ext cx="8686799" cy="61722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304800" y="4953000"/>
            <a:ext cx="26672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/>
              <a:t>Insulin receptors</a:t>
            </a:r>
            <a:endParaRPr lang="en-US" sz="28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514600"/>
            <a:ext cx="7239000" cy="1295400"/>
          </a:xfrm>
          <a:solidFill>
            <a:srgbClr val="171CFB"/>
          </a:solidFill>
        </p:spPr>
        <p:txBody>
          <a:bodyPr>
            <a:normAutofit/>
          </a:bodyPr>
          <a:lstStyle/>
          <a:p>
            <a:r>
              <a:rPr lang="en-US" sz="6000" b="1" dirty="0" smtClean="0">
                <a:solidFill>
                  <a:srgbClr val="FFFF00"/>
                </a:solidFill>
              </a:rPr>
              <a:t>Actions of Insulin </a:t>
            </a:r>
            <a:endParaRPr lang="en-US" sz="60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 descr="http://www.austincc.edu/apreview/NursingPics/glucoseutilize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609600"/>
            <a:ext cx="8153401" cy="54625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228600"/>
            <a:ext cx="5638800" cy="685800"/>
          </a:xfrm>
          <a:solidFill>
            <a:srgbClr val="171CFB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1- On CHO metabolism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5867400"/>
          </a:xfrm>
        </p:spPr>
        <p:txBody>
          <a:bodyPr>
            <a:normAutofit lnSpcReduction="10000"/>
          </a:bodyPr>
          <a:lstStyle/>
          <a:p>
            <a:pPr lvl="0" algn="just"/>
            <a:r>
              <a:rPr lang="en-US" sz="2800" b="1" dirty="0" smtClean="0"/>
              <a:t>Hypoglycemic hormone.</a:t>
            </a:r>
            <a:endParaRPr lang="en-US" sz="2800" dirty="0" smtClean="0"/>
          </a:p>
          <a:p>
            <a:pPr algn="just"/>
            <a:r>
              <a:rPr lang="en-US" sz="2800" dirty="0" smtClean="0">
                <a:sym typeface="Wingdings"/>
              </a:rPr>
              <a:t>Insulin increases the number of glucose transporters in the membrane; it may also increase the rate at each transporter. </a:t>
            </a:r>
          </a:p>
          <a:p>
            <a:pPr algn="just"/>
            <a:r>
              <a:rPr lang="en-US" sz="2800" dirty="0" smtClean="0">
                <a:sym typeface="Wingdings"/>
              </a:rPr>
              <a:t>It stimulates</a:t>
            </a:r>
            <a:r>
              <a:rPr lang="en-US" sz="2800" dirty="0" smtClean="0"/>
              <a:t> </a:t>
            </a:r>
            <a:r>
              <a:rPr lang="en-US" sz="2800" b="1" i="1" dirty="0" smtClean="0"/>
              <a:t>Cell membrane permeability to glucose</a:t>
            </a:r>
            <a:r>
              <a:rPr lang="en-US" sz="2800" dirty="0" smtClean="0"/>
              <a:t> </a:t>
            </a:r>
            <a:r>
              <a:rPr lang="en-US" sz="2800" dirty="0" smtClean="0">
                <a:sym typeface="Wingdings"/>
              </a:rPr>
              <a:t></a:t>
            </a:r>
            <a:r>
              <a:rPr lang="en-US" sz="2800" dirty="0" smtClean="0"/>
              <a:t> rapid entry of glucose into cells.</a:t>
            </a:r>
          </a:p>
          <a:p>
            <a:pPr algn="just"/>
            <a:r>
              <a:rPr lang="en-US" sz="2800" dirty="0" smtClean="0">
                <a:sym typeface="Wingdings"/>
              </a:rPr>
              <a:t>It stimulates</a:t>
            </a:r>
            <a:r>
              <a:rPr lang="en-US" sz="2800" dirty="0" smtClean="0"/>
              <a:t> Utilization of glucose in </a:t>
            </a:r>
            <a:r>
              <a:rPr lang="en-US" sz="2800" b="1" dirty="0" smtClean="0"/>
              <a:t>liver and muscles </a:t>
            </a:r>
            <a:r>
              <a:rPr lang="en-US" sz="2800" dirty="0" smtClean="0"/>
              <a:t>by helping </a:t>
            </a:r>
            <a:r>
              <a:rPr lang="en-US" sz="2800" dirty="0" err="1" smtClean="0"/>
              <a:t>phosphorylation</a:t>
            </a:r>
            <a:r>
              <a:rPr lang="en-US" sz="2800" dirty="0" smtClean="0"/>
              <a:t> to glucose-6-phosphate by </a:t>
            </a:r>
            <a:r>
              <a:rPr lang="en-US" sz="2800" b="1" dirty="0" err="1" smtClean="0"/>
              <a:t>glucokinase</a:t>
            </a:r>
            <a:r>
              <a:rPr lang="en-US" sz="2800" dirty="0" smtClean="0"/>
              <a:t> </a:t>
            </a:r>
            <a:r>
              <a:rPr lang="en-US" sz="2800" b="1" dirty="0" smtClean="0"/>
              <a:t>(in liver), </a:t>
            </a:r>
            <a:r>
              <a:rPr lang="en-US" sz="2800" dirty="0" smtClean="0"/>
              <a:t>also it stimulates </a:t>
            </a:r>
            <a:r>
              <a:rPr lang="en-US" sz="2800" dirty="0" err="1" smtClean="0"/>
              <a:t>glycolysis</a:t>
            </a:r>
            <a:r>
              <a:rPr lang="en-US" sz="2800" dirty="0" smtClean="0"/>
              <a:t>.</a:t>
            </a:r>
          </a:p>
          <a:p>
            <a:pPr algn="just"/>
            <a:r>
              <a:rPr lang="en-US" sz="2800" dirty="0" smtClean="0">
                <a:sym typeface="Wingdings"/>
              </a:rPr>
              <a:t>It stimulates</a:t>
            </a:r>
            <a:r>
              <a:rPr lang="en-US" sz="2800" dirty="0" smtClean="0"/>
              <a:t> </a:t>
            </a:r>
            <a:r>
              <a:rPr lang="en-US" sz="2800" b="1" i="1" dirty="0" err="1" smtClean="0"/>
              <a:t>Glycogenesis</a:t>
            </a:r>
            <a:r>
              <a:rPr lang="en-US" sz="2800" b="1" i="1" dirty="0" smtClean="0"/>
              <a:t> </a:t>
            </a:r>
            <a:r>
              <a:rPr lang="en-US" sz="2800" dirty="0" smtClean="0"/>
              <a:t>&amp;</a:t>
            </a:r>
            <a:r>
              <a:rPr lang="en-US" sz="2800" b="1" i="1" dirty="0" smtClean="0"/>
              <a:t> </a:t>
            </a:r>
            <a:r>
              <a:rPr lang="en-US" sz="2800" dirty="0" smtClean="0"/>
              <a:t>Inhibits </a:t>
            </a:r>
            <a:r>
              <a:rPr lang="en-US" sz="2800" b="1" i="1" dirty="0" smtClean="0"/>
              <a:t>Gluconeogenesis.</a:t>
            </a:r>
          </a:p>
          <a:p>
            <a:pPr algn="just"/>
            <a:r>
              <a:rPr lang="en-US" sz="2800" b="1" u="sng" dirty="0" smtClean="0"/>
              <a:t>Therefore, the net effect is</a:t>
            </a:r>
          </a:p>
          <a:p>
            <a:pPr algn="just">
              <a:lnSpc>
                <a:spcPct val="110000"/>
              </a:lnSpc>
              <a:buFont typeface="Wingdings" pitchFamily="2" charset="2"/>
              <a:buChar char="Ø"/>
              <a:defRPr/>
            </a:pPr>
            <a:r>
              <a:rPr lang="en-US" sz="2800" b="1" dirty="0" smtClean="0"/>
              <a:t>To increase glycogen synthesis in liver.</a:t>
            </a:r>
          </a:p>
          <a:p>
            <a:pPr algn="just">
              <a:lnSpc>
                <a:spcPct val="110000"/>
              </a:lnSpc>
              <a:buFont typeface="Wingdings" pitchFamily="2" charset="2"/>
              <a:buChar char="Ø"/>
              <a:defRPr/>
            </a:pPr>
            <a:r>
              <a:rPr lang="en-US" sz="2800" b="1" dirty="0" smtClean="0"/>
              <a:t>To decrease glucose in blood </a:t>
            </a:r>
          </a:p>
          <a:p>
            <a:pPr algn="just"/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6770945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228600"/>
            <a:ext cx="5638800" cy="762000"/>
          </a:xfrm>
          <a:solidFill>
            <a:srgbClr val="171CFB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On CHO metabolism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686800" cy="5638800"/>
          </a:xfrm>
        </p:spPr>
        <p:txBody>
          <a:bodyPr>
            <a:normAutofit lnSpcReduction="10000"/>
          </a:bodyPr>
          <a:lstStyle/>
          <a:p>
            <a:pPr lvl="0" algn="just"/>
            <a:r>
              <a:rPr lang="en-US" sz="3000" b="1" u="sng" dirty="0" smtClean="0"/>
              <a:t>In resting muscle:</a:t>
            </a:r>
            <a:r>
              <a:rPr lang="en-US" sz="3000" dirty="0" smtClean="0"/>
              <a:t> membrane is </a:t>
            </a:r>
            <a:r>
              <a:rPr lang="en-US" sz="3000" b="1" i="1" dirty="0" smtClean="0"/>
              <a:t>slightly permeable</a:t>
            </a:r>
            <a:r>
              <a:rPr lang="en-US" sz="3000" dirty="0" smtClean="0"/>
              <a:t> to glucose </a:t>
            </a:r>
            <a:r>
              <a:rPr lang="en-US" sz="3000" dirty="0" smtClean="0">
                <a:sym typeface="Wingdings"/>
              </a:rPr>
              <a:t></a:t>
            </a:r>
            <a:r>
              <a:rPr lang="en-US" sz="3000" dirty="0" smtClean="0"/>
              <a:t> muscle depends on </a:t>
            </a:r>
            <a:r>
              <a:rPr lang="en-US" sz="3000" b="1" dirty="0" smtClean="0"/>
              <a:t>fatty acids </a:t>
            </a:r>
            <a:r>
              <a:rPr lang="en-US" sz="3000" dirty="0" smtClean="0"/>
              <a:t>for its energy.</a:t>
            </a:r>
          </a:p>
          <a:p>
            <a:pPr lvl="0" algn="just"/>
            <a:r>
              <a:rPr lang="en-US" sz="3000" b="1" u="sng" dirty="0" smtClean="0"/>
              <a:t>During muscular exercise:</a:t>
            </a:r>
            <a:r>
              <a:rPr lang="en-US" sz="3000" dirty="0" smtClean="0"/>
              <a:t> muscle cell membrane becomes </a:t>
            </a:r>
            <a:r>
              <a:rPr lang="en-US" sz="3000" b="1" i="1" dirty="0" smtClean="0"/>
              <a:t>highly permeable</a:t>
            </a:r>
            <a:r>
              <a:rPr lang="en-US" sz="3000" dirty="0" smtClean="0"/>
              <a:t> to glucose </a:t>
            </a:r>
            <a:r>
              <a:rPr lang="en-US" sz="3000" dirty="0" smtClean="0">
                <a:sym typeface="Wingdings"/>
              </a:rPr>
              <a:t></a:t>
            </a:r>
            <a:r>
              <a:rPr lang="en-US" sz="3000" dirty="0" smtClean="0"/>
              <a:t> muscles utilize large amounts of glucose in absence of insulin </a:t>
            </a:r>
            <a:r>
              <a:rPr lang="ar-EG" sz="3000" i="1" dirty="0" smtClean="0"/>
              <a:t>)</a:t>
            </a:r>
            <a:r>
              <a:rPr lang="en-US" sz="3000" i="1" dirty="0" smtClean="0">
                <a:sym typeface="Wingdings"/>
              </a:rPr>
              <a:t></a:t>
            </a:r>
            <a:r>
              <a:rPr lang="en-US" sz="3000" i="1" dirty="0" smtClean="0"/>
              <a:t> </a:t>
            </a:r>
            <a:r>
              <a:rPr lang="en-US" sz="3000" b="1" i="1" dirty="0" smtClean="0"/>
              <a:t>GLUT</a:t>
            </a:r>
            <a:r>
              <a:rPr lang="en-US" sz="3000" b="1" i="1" baseline="-25000" dirty="0" smtClean="0"/>
              <a:t>4  </a:t>
            </a:r>
            <a:r>
              <a:rPr lang="en-US" sz="3000" i="1" dirty="0" smtClean="0"/>
              <a:t>during exercise).</a:t>
            </a:r>
            <a:endParaRPr lang="en-US" sz="3000" dirty="0" smtClean="0"/>
          </a:p>
          <a:p>
            <a:pPr lvl="0" algn="just"/>
            <a:r>
              <a:rPr lang="en-US" sz="3000" b="1" u="sng" dirty="0" smtClean="0"/>
              <a:t>After meals:</a:t>
            </a:r>
            <a:r>
              <a:rPr lang="en-US" sz="3000" dirty="0" smtClean="0"/>
              <a:t> there is excess insulin secretion due to hyperglycemia </a:t>
            </a:r>
            <a:r>
              <a:rPr lang="en-US" sz="3000" dirty="0" smtClean="0">
                <a:sym typeface="Wingdings"/>
              </a:rPr>
              <a:t></a:t>
            </a:r>
            <a:r>
              <a:rPr lang="en-US" sz="3000" dirty="0" smtClean="0"/>
              <a:t> </a:t>
            </a:r>
            <a:r>
              <a:rPr lang="en-US" sz="3000" b="1" i="1" dirty="0" smtClean="0"/>
              <a:t>rapid</a:t>
            </a:r>
            <a:r>
              <a:rPr lang="en-US" sz="3000" dirty="0" smtClean="0"/>
              <a:t> transport of glucose through muscle cell membrane and inhibition of fatty acid flow from adipose tissue. So, muscle depends on glucose utilization during this period.</a:t>
            </a:r>
          </a:p>
          <a:p>
            <a:pPr algn="just"/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6770945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sigmanutrition.com/wp-content/uploads/2014/05/insulin-actio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609600"/>
            <a:ext cx="83820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228600"/>
            <a:ext cx="5105400" cy="762000"/>
          </a:xfrm>
          <a:solidFill>
            <a:srgbClr val="171CFB"/>
          </a:solidFill>
        </p:spPr>
        <p:txBody>
          <a:bodyPr>
            <a:normAutofit fontScale="90000"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Lecture Objectives</a:t>
            </a:r>
            <a:endParaRPr lang="en-US" sz="48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5715000"/>
          </a:xfrm>
        </p:spPr>
        <p:txBody>
          <a:bodyPr>
            <a:noAutofit/>
          </a:bodyPr>
          <a:lstStyle/>
          <a:p>
            <a:pPr algn="just">
              <a:lnSpc>
                <a:spcPct val="90000"/>
              </a:lnSpc>
              <a:buNone/>
            </a:pPr>
            <a:r>
              <a:rPr lang="en-US" sz="2600" b="1" u="sng" dirty="0" smtClean="0">
                <a:cs typeface="Times New Roman" pitchFamily="18" charset="0"/>
              </a:rPr>
              <a:t>The student should be able to:</a:t>
            </a:r>
          </a:p>
          <a:p>
            <a:pPr lvl="0" algn="just">
              <a:buClr>
                <a:schemeClr val="accent5"/>
              </a:buClr>
              <a:buFont typeface="Wingdings" pitchFamily="2" charset="2"/>
              <a:buChar char="q"/>
            </a:pPr>
            <a:r>
              <a:rPr lang="en-US" sz="2600" b="1" dirty="0" smtClean="0">
                <a:cs typeface="Arial" pitchFamily="34" charset="0"/>
              </a:rPr>
              <a:t>Know pathways of fuel metabolism. </a:t>
            </a:r>
          </a:p>
          <a:p>
            <a:pPr lvl="0" algn="just">
              <a:buClr>
                <a:schemeClr val="accent5"/>
              </a:buClr>
              <a:buFont typeface="Wingdings" pitchFamily="2" charset="2"/>
              <a:buChar char="q"/>
            </a:pPr>
            <a:r>
              <a:rPr lang="en-US" sz="2600" b="1" dirty="0" smtClean="0">
                <a:cs typeface="Arial" pitchFamily="34" charset="0"/>
              </a:rPr>
              <a:t>Know the cell types associated with the endocrine pancreas. </a:t>
            </a:r>
          </a:p>
          <a:p>
            <a:pPr lvl="0" algn="just">
              <a:buClr>
                <a:schemeClr val="accent5"/>
              </a:buClr>
              <a:buFont typeface="Wingdings" pitchFamily="2" charset="2"/>
              <a:buChar char="q"/>
            </a:pPr>
            <a:r>
              <a:rPr lang="en-US" sz="2600" b="1" dirty="0" smtClean="0">
                <a:cs typeface="Arial" pitchFamily="34" charset="0"/>
              </a:rPr>
              <a:t>Discuss the regulation of glucagon synthesis and release from pancreatic alpha cells. </a:t>
            </a:r>
          </a:p>
          <a:p>
            <a:pPr lvl="0" algn="just">
              <a:buClr>
                <a:schemeClr val="accent5"/>
              </a:buClr>
              <a:buFont typeface="Wingdings" pitchFamily="2" charset="2"/>
              <a:buChar char="q"/>
            </a:pPr>
            <a:r>
              <a:rPr lang="en-US" sz="2600" b="1" dirty="0" smtClean="0">
                <a:cs typeface="Arial" pitchFamily="34" charset="0"/>
              </a:rPr>
              <a:t>Know the actions of glucagon at the target tissue. </a:t>
            </a:r>
          </a:p>
          <a:p>
            <a:pPr lvl="0" algn="just">
              <a:buClr>
                <a:schemeClr val="accent5"/>
              </a:buClr>
              <a:buFont typeface="Wingdings" pitchFamily="2" charset="2"/>
              <a:buChar char="q"/>
            </a:pPr>
            <a:r>
              <a:rPr lang="en-US" sz="2600" b="1" dirty="0" smtClean="0">
                <a:cs typeface="Arial" pitchFamily="34" charset="0"/>
              </a:rPr>
              <a:t>Describe the regulatory effects of insulin on the metabolism of carbohydrates, fats and proteins.</a:t>
            </a:r>
          </a:p>
          <a:p>
            <a:pPr lvl="0" algn="just">
              <a:buClr>
                <a:schemeClr val="accent5"/>
              </a:buClr>
              <a:buFont typeface="Wingdings" pitchFamily="2" charset="2"/>
              <a:buChar char="q"/>
            </a:pPr>
            <a:r>
              <a:rPr lang="en-US" sz="2600" b="1" dirty="0" smtClean="0">
                <a:cs typeface="Arial" pitchFamily="34" charset="0"/>
              </a:rPr>
              <a:t>Describe the regulation of insulin secretion from pancreatic beta cells.</a:t>
            </a:r>
          </a:p>
          <a:p>
            <a:pPr lvl="0" algn="just">
              <a:buClr>
                <a:schemeClr val="accent5"/>
              </a:buClr>
              <a:buFont typeface="Wingdings" pitchFamily="2" charset="2"/>
              <a:buChar char="q"/>
            </a:pPr>
            <a:r>
              <a:rPr lang="en-US" sz="2600" b="1" dirty="0" smtClean="0">
                <a:cs typeface="Arial" pitchFamily="34" charset="0"/>
              </a:rPr>
              <a:t>Know the actions of somatostatin at the target tissue. </a:t>
            </a:r>
          </a:p>
        </p:txBody>
      </p:sp>
    </p:spTree>
    <p:extLst>
      <p:ext uri="{BB962C8B-B14F-4D97-AF65-F5344CB8AC3E}">
        <p14:creationId xmlns:p14="http://schemas.microsoft.com/office/powerpoint/2010/main" val="158472570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533400"/>
            <a:ext cx="8382000" cy="5715000"/>
          </a:xfrm>
        </p:spPr>
        <p:txBody>
          <a:bodyPr>
            <a:normAutofit fontScale="85000" lnSpcReduction="10000"/>
          </a:bodyPr>
          <a:lstStyle/>
          <a:p>
            <a:pPr marL="457200" indent="-457200" algn="just">
              <a:buFont typeface="+mj-lt"/>
              <a:buAutoNum type="arabicPeriod"/>
            </a:pPr>
            <a:r>
              <a:rPr lang="en-US" b="1" u="sng" dirty="0" smtClean="0"/>
              <a:t>Tissues in which insulin facilitates glucose uptake (=insulin-sensitive cells):</a:t>
            </a:r>
          </a:p>
          <a:p>
            <a:pPr marL="457200" indent="-457200" algn="just">
              <a:buFont typeface="Wingdings" pitchFamily="2" charset="2"/>
              <a:buChar char="§"/>
            </a:pPr>
            <a:r>
              <a:rPr lang="en-US" dirty="0" smtClean="0"/>
              <a:t>Skeletal muscle, Cardiac muscle &amp; Smooth muscle.</a:t>
            </a:r>
          </a:p>
          <a:p>
            <a:pPr marL="457200" indent="-457200" algn="just">
              <a:buFont typeface="Wingdings" pitchFamily="2" charset="2"/>
              <a:buChar char="§"/>
            </a:pPr>
            <a:r>
              <a:rPr lang="en-US" dirty="0" smtClean="0"/>
              <a:t>Adipose tissue, Leukocytes.</a:t>
            </a:r>
          </a:p>
          <a:p>
            <a:pPr marL="457200" indent="-457200" algn="just">
              <a:buFont typeface="Wingdings" pitchFamily="2" charset="2"/>
              <a:buChar char="§"/>
            </a:pPr>
            <a:r>
              <a:rPr lang="en-US" dirty="0" smtClean="0"/>
              <a:t>Crystalline lens of the eye.</a:t>
            </a:r>
          </a:p>
          <a:p>
            <a:pPr marL="457200" indent="-457200" algn="just">
              <a:buFont typeface="Wingdings" pitchFamily="2" charset="2"/>
              <a:buChar char="§"/>
            </a:pPr>
            <a:r>
              <a:rPr lang="en-US" dirty="0" smtClean="0"/>
              <a:t>Pituitary gland &amp; Mammary gland.</a:t>
            </a:r>
          </a:p>
          <a:p>
            <a:pPr marL="457200" indent="-457200" algn="just">
              <a:buFont typeface="Wingdings" pitchFamily="2" charset="2"/>
              <a:buChar char="§"/>
            </a:pPr>
            <a:r>
              <a:rPr lang="en-US" dirty="0" smtClean="0"/>
              <a:t>Alpha cells of pancreatic islets. </a:t>
            </a:r>
          </a:p>
          <a:p>
            <a:pPr marL="457200" indent="-457200" algn="just">
              <a:buNone/>
            </a:pPr>
            <a:endParaRPr lang="en-US" b="1" dirty="0" smtClean="0"/>
          </a:p>
          <a:p>
            <a:pPr marL="457200" indent="-457200" algn="just">
              <a:buNone/>
            </a:pPr>
            <a:r>
              <a:rPr lang="en-US" b="1" dirty="0" smtClean="0"/>
              <a:t>2. </a:t>
            </a:r>
            <a:r>
              <a:rPr lang="en-US" b="1" u="sng" dirty="0" smtClean="0"/>
              <a:t>Tissues in which insulin does not facilitate glucose uptake:</a:t>
            </a:r>
            <a:r>
              <a:rPr lang="en-US" b="1" dirty="0" smtClean="0"/>
              <a:t> </a:t>
            </a:r>
          </a:p>
          <a:p>
            <a:pPr marL="457200" indent="-457200" algn="just">
              <a:buFont typeface="Wingdings" pitchFamily="2" charset="2"/>
              <a:buChar char="§"/>
            </a:pPr>
            <a:r>
              <a:rPr lang="en-US" b="1" u="sng" dirty="0" smtClean="0"/>
              <a:t>B</a:t>
            </a:r>
            <a:r>
              <a:rPr lang="en-US" dirty="0" smtClean="0"/>
              <a:t>rain (except probably part of hypothalamus). </a:t>
            </a:r>
          </a:p>
          <a:p>
            <a:pPr marL="457200" indent="-457200" algn="just">
              <a:buFont typeface="Wingdings" pitchFamily="2" charset="2"/>
              <a:buChar char="§"/>
            </a:pPr>
            <a:r>
              <a:rPr lang="en-US" b="1" u="sng" dirty="0" smtClean="0"/>
              <a:t>K</a:t>
            </a:r>
            <a:r>
              <a:rPr lang="en-US" dirty="0" smtClean="0"/>
              <a:t>idney tubules, </a:t>
            </a:r>
            <a:r>
              <a:rPr lang="en-US" b="1" u="sng" dirty="0" smtClean="0"/>
              <a:t>I</a:t>
            </a:r>
            <a:r>
              <a:rPr lang="en-US" dirty="0" smtClean="0"/>
              <a:t>ntestinal mucosa &amp; </a:t>
            </a:r>
            <a:r>
              <a:rPr lang="en-US" b="1" u="sng" dirty="0" smtClean="0"/>
              <a:t>R</a:t>
            </a:r>
            <a:r>
              <a:rPr lang="en-US" dirty="0" smtClean="0"/>
              <a:t>ed blood cells.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6770945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838200"/>
          </a:xfrm>
          <a:solidFill>
            <a:srgbClr val="171CFB"/>
          </a:solidFill>
        </p:spPr>
        <p:txBody>
          <a:bodyPr>
            <a:normAutofit/>
          </a:bodyPr>
          <a:lstStyle/>
          <a:p>
            <a:r>
              <a:rPr lang="en-US" sz="4800" b="1" dirty="0" smtClean="0">
                <a:solidFill>
                  <a:srgbClr val="FFFF00"/>
                </a:solidFill>
              </a:rPr>
              <a:t>2- On Fat Metabolism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371600"/>
            <a:ext cx="8763000" cy="5486400"/>
          </a:xfrm>
        </p:spPr>
        <p:txBody>
          <a:bodyPr>
            <a:noAutofit/>
          </a:bodyPr>
          <a:lstStyle/>
          <a:p>
            <a:pPr algn="just">
              <a:lnSpc>
                <a:spcPct val="120000"/>
              </a:lnSpc>
            </a:pPr>
            <a:r>
              <a:rPr lang="en-US" sz="2800" b="1" dirty="0" smtClean="0"/>
              <a:t>Decrease blood fatty acid level  &amp; promotes Triglyceride storage. </a:t>
            </a:r>
          </a:p>
          <a:p>
            <a:pPr marL="971550" lvl="1" indent="-514350" algn="just">
              <a:lnSpc>
                <a:spcPct val="120000"/>
              </a:lnSpc>
              <a:buFont typeface="+mj-lt"/>
              <a:buAutoNum type="arabicPeriod"/>
            </a:pPr>
            <a:r>
              <a:rPr lang="en-US" dirty="0" smtClean="0"/>
              <a:t>Promotes entry of </a:t>
            </a:r>
            <a:r>
              <a:rPr lang="en-US" b="1" dirty="0" smtClean="0"/>
              <a:t>fatty acids </a:t>
            </a:r>
            <a:r>
              <a:rPr lang="en-US" dirty="0" smtClean="0"/>
              <a:t>into adipose tissue cell </a:t>
            </a:r>
          </a:p>
          <a:p>
            <a:pPr marL="971550" lvl="1" indent="-514350" algn="just">
              <a:lnSpc>
                <a:spcPct val="120000"/>
              </a:lnSpc>
              <a:buFont typeface="+mj-lt"/>
              <a:buAutoNum type="arabicPeriod"/>
            </a:pPr>
            <a:r>
              <a:rPr lang="en-US" dirty="0" smtClean="0"/>
              <a:t>Promotes entry of </a:t>
            </a:r>
            <a:r>
              <a:rPr lang="en-US" b="1" dirty="0" smtClean="0"/>
              <a:t>glucose</a:t>
            </a:r>
            <a:r>
              <a:rPr lang="en-US" dirty="0" smtClean="0"/>
              <a:t> into adipose tissue cell</a:t>
            </a:r>
          </a:p>
          <a:p>
            <a:pPr marL="971550" lvl="1" indent="-514350" algn="just">
              <a:lnSpc>
                <a:spcPct val="120000"/>
              </a:lnSpc>
              <a:buFont typeface="+mj-lt"/>
              <a:buAutoNum type="arabicPeriod"/>
            </a:pPr>
            <a:r>
              <a:rPr lang="en-US" dirty="0" smtClean="0"/>
              <a:t>Promotes synthesis of triglycerides from fatty acids and glycerol </a:t>
            </a:r>
            <a:r>
              <a:rPr lang="en-US" b="1" dirty="0" smtClean="0"/>
              <a:t>(Lipogenic)</a:t>
            </a:r>
          </a:p>
          <a:p>
            <a:pPr marL="971550" lvl="1" indent="-514350" algn="just">
              <a:lnSpc>
                <a:spcPct val="120000"/>
              </a:lnSpc>
              <a:buFont typeface="+mj-lt"/>
              <a:buAutoNum type="arabicPeriod"/>
            </a:pPr>
            <a:r>
              <a:rPr lang="en-US" b="1" dirty="0" smtClean="0"/>
              <a:t>Inhibits </a:t>
            </a:r>
            <a:r>
              <a:rPr lang="en-US" b="1" dirty="0" err="1" smtClean="0"/>
              <a:t>lipolysis</a:t>
            </a:r>
            <a:r>
              <a:rPr lang="en-US" b="1" dirty="0" smtClean="0"/>
              <a:t> </a:t>
            </a:r>
            <a:r>
              <a:rPr lang="en-US" dirty="0" smtClean="0"/>
              <a:t>as it inhibits hormone-sensitive lipase.</a:t>
            </a:r>
          </a:p>
          <a:p>
            <a:pPr marL="971550" lvl="1" indent="-514350" algn="just">
              <a:lnSpc>
                <a:spcPct val="120000"/>
              </a:lnSpc>
              <a:buFont typeface="+mj-lt"/>
              <a:buAutoNum type="arabicPeriod"/>
            </a:pPr>
            <a:r>
              <a:rPr lang="en-US" dirty="0" smtClean="0"/>
              <a:t>Inhibits release of fatty acids from adipose tissue.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14400"/>
          </a:xfrm>
          <a:solidFill>
            <a:srgbClr val="171CFB"/>
          </a:solidFill>
        </p:spPr>
        <p:txBody>
          <a:bodyPr>
            <a:normAutofit/>
          </a:bodyPr>
          <a:lstStyle/>
          <a:p>
            <a:r>
              <a:rPr lang="en-US" sz="4800" b="1" dirty="0" smtClean="0">
                <a:solidFill>
                  <a:srgbClr val="FFFF00"/>
                </a:solidFill>
              </a:rPr>
              <a:t>3- On Protein Metabolism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8915400" cy="5334000"/>
          </a:xfrm>
        </p:spPr>
        <p:txBody>
          <a:bodyPr>
            <a:normAutofit/>
          </a:bodyPr>
          <a:lstStyle/>
          <a:p>
            <a:pPr algn="just">
              <a:lnSpc>
                <a:spcPct val="130000"/>
              </a:lnSpc>
              <a:buFont typeface="Wingdings" pitchFamily="2" charset="2"/>
              <a:buChar char="q"/>
              <a:defRPr/>
            </a:pPr>
            <a:endParaRPr lang="en-US" sz="1600" dirty="0" smtClean="0"/>
          </a:p>
          <a:p>
            <a:pPr lvl="1" algn="just">
              <a:lnSpc>
                <a:spcPct val="130000"/>
              </a:lnSpc>
              <a:buFont typeface="Wingdings" pitchFamily="2" charset="2"/>
              <a:buChar char="§"/>
              <a:defRPr/>
            </a:pPr>
            <a:r>
              <a:rPr lang="en-US" sz="3200" dirty="0" smtClean="0"/>
              <a:t>Promotes active transport of amino acids in muscles and other tissues.</a:t>
            </a:r>
            <a:r>
              <a:rPr lang="en-US" sz="3200" b="1" dirty="0" smtClean="0"/>
              <a:t> </a:t>
            </a:r>
            <a:r>
              <a:rPr lang="en-US" sz="3200" dirty="0" smtClean="0"/>
              <a:t>Insulin decreases blood  amino acid level</a:t>
            </a:r>
            <a:r>
              <a:rPr lang="en-US" sz="3200" dirty="0" smtClean="0"/>
              <a:t>.</a:t>
            </a:r>
            <a:endParaRPr lang="en-US" sz="3200" dirty="0" smtClean="0"/>
          </a:p>
          <a:p>
            <a:pPr lvl="1" algn="just">
              <a:lnSpc>
                <a:spcPct val="130000"/>
              </a:lnSpc>
              <a:buFont typeface="Wingdings" pitchFamily="2" charset="2"/>
              <a:buChar char="§"/>
              <a:defRPr/>
            </a:pPr>
            <a:r>
              <a:rPr lang="en-US" sz="3200" dirty="0" smtClean="0"/>
              <a:t>Stimulates protein synthesis in cell</a:t>
            </a:r>
            <a:r>
              <a:rPr lang="en-US" sz="3200" b="1" dirty="0" smtClean="0"/>
              <a:t> (anabolic).</a:t>
            </a:r>
            <a:endParaRPr lang="en-US" sz="3200" dirty="0" smtClean="0"/>
          </a:p>
          <a:p>
            <a:pPr lvl="1" algn="just">
              <a:lnSpc>
                <a:spcPct val="130000"/>
              </a:lnSpc>
              <a:buFont typeface="Wingdings" pitchFamily="2" charset="2"/>
              <a:buChar char="§"/>
              <a:defRPr/>
            </a:pPr>
            <a:endParaRPr lang="en-US" sz="3200" dirty="0" smtClean="0"/>
          </a:p>
          <a:p>
            <a:pPr lvl="1" algn="just">
              <a:lnSpc>
                <a:spcPct val="130000"/>
              </a:lnSpc>
              <a:buFont typeface="Wingdings" pitchFamily="2" charset="2"/>
              <a:buChar char="§"/>
              <a:defRPr/>
            </a:pPr>
            <a:r>
              <a:rPr lang="en-US" sz="3200" dirty="0" smtClean="0"/>
              <a:t>Inhibits protein breakdown.</a:t>
            </a:r>
            <a:endParaRPr lang="en-US" sz="3200" b="1" dirty="0" smtClean="0"/>
          </a:p>
          <a:p>
            <a:pPr lvl="1" algn="just">
              <a:lnSpc>
                <a:spcPct val="130000"/>
              </a:lnSpc>
              <a:buFont typeface="Wingdings" pitchFamily="2" charset="2"/>
              <a:buChar char="§"/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381000"/>
            <a:ext cx="5105400" cy="914400"/>
          </a:xfrm>
          <a:solidFill>
            <a:srgbClr val="171CFB"/>
          </a:solidFill>
        </p:spPr>
        <p:txBody>
          <a:bodyPr>
            <a:normAutofit/>
          </a:bodyPr>
          <a:lstStyle/>
          <a:p>
            <a:r>
              <a:rPr lang="en-US" sz="4800" b="1" dirty="0" smtClean="0">
                <a:solidFill>
                  <a:srgbClr val="FFFF00"/>
                </a:solidFill>
              </a:rPr>
              <a:t>4- Other actions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610600" cy="5638800"/>
          </a:xfrm>
        </p:spPr>
        <p:txBody>
          <a:bodyPr>
            <a:normAutofit/>
          </a:bodyPr>
          <a:lstStyle/>
          <a:p>
            <a:pPr algn="just">
              <a:lnSpc>
                <a:spcPct val="130000"/>
              </a:lnSpc>
              <a:buFont typeface="Wingdings" pitchFamily="2" charset="2"/>
              <a:buChar char="q"/>
              <a:defRPr/>
            </a:pPr>
            <a:endParaRPr lang="en-US" sz="1600" dirty="0" smtClean="0"/>
          </a:p>
          <a:p>
            <a:pPr marL="514350" indent="-514350" algn="just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en-US" b="1" u="sng" dirty="0" smtClean="0"/>
              <a:t>On growth: </a:t>
            </a:r>
          </a:p>
          <a:p>
            <a:pPr marL="514350" indent="-514350" algn="just">
              <a:lnSpc>
                <a:spcPct val="90000"/>
              </a:lnSpc>
              <a:defRPr/>
            </a:pPr>
            <a:r>
              <a:rPr lang="en-US" dirty="0" smtClean="0"/>
              <a:t>Helps in general growth along with other hormones.</a:t>
            </a:r>
          </a:p>
          <a:p>
            <a:pPr marL="514350" indent="-514350" algn="just">
              <a:lnSpc>
                <a:spcPct val="90000"/>
              </a:lnSpc>
              <a:buFont typeface="Wingdings" pitchFamily="2" charset="2"/>
              <a:buAutoNum type="arabicPeriod"/>
              <a:defRPr/>
            </a:pPr>
            <a:endParaRPr lang="en-US" dirty="0" smtClean="0"/>
          </a:p>
          <a:p>
            <a:pPr algn="just">
              <a:lnSpc>
                <a:spcPct val="90000"/>
              </a:lnSpc>
              <a:buNone/>
              <a:defRPr/>
            </a:pPr>
            <a:r>
              <a:rPr lang="en-US" b="1" dirty="0" smtClean="0"/>
              <a:t>2. </a:t>
            </a:r>
            <a:r>
              <a:rPr lang="en-US" b="1" u="sng" dirty="0" smtClean="0"/>
              <a:t>On electrolytes: </a:t>
            </a:r>
          </a:p>
          <a:p>
            <a:pPr lvl="0" algn="just">
              <a:lnSpc>
                <a:spcPct val="90000"/>
              </a:lnSpc>
              <a:defRPr/>
            </a:pPr>
            <a:r>
              <a:rPr lang="en-US" dirty="0" smtClean="0"/>
              <a:t> Causes increased </a:t>
            </a:r>
            <a:r>
              <a:rPr lang="en-US" b="1" dirty="0" smtClean="0"/>
              <a:t>Mg</a:t>
            </a:r>
            <a:r>
              <a:rPr lang="en-US" b="1" baseline="30000" dirty="0" smtClean="0"/>
              <a:t>++</a:t>
            </a:r>
            <a:r>
              <a:rPr lang="en-US" b="1" dirty="0" smtClean="0"/>
              <a:t>, K</a:t>
            </a:r>
            <a:r>
              <a:rPr lang="en-US" b="1" baseline="30000" dirty="0" smtClean="0"/>
              <a:t>+</a:t>
            </a:r>
            <a:r>
              <a:rPr lang="en-US" b="1" dirty="0" smtClean="0"/>
              <a:t> &amp; phosphate </a:t>
            </a:r>
            <a:r>
              <a:rPr lang="en-US" dirty="0" smtClean="0"/>
              <a:t>uptake by muscles thereby decreasing plasma </a:t>
            </a:r>
            <a:r>
              <a:rPr lang="en-US" b="1" dirty="0" smtClean="0"/>
              <a:t>K</a:t>
            </a:r>
            <a:r>
              <a:rPr lang="en-US" b="1" baseline="30000" dirty="0" smtClean="0"/>
              <a:t>+</a:t>
            </a:r>
            <a:r>
              <a:rPr lang="en-US" dirty="0" smtClean="0"/>
              <a:t> levels. </a:t>
            </a:r>
          </a:p>
          <a:p>
            <a:pPr lvl="1" algn="just">
              <a:lnSpc>
                <a:spcPct val="130000"/>
              </a:lnSpc>
              <a:buFont typeface="Wingdings" pitchFamily="2" charset="2"/>
              <a:buChar char="§"/>
              <a:defRPr/>
            </a:pPr>
            <a:endParaRPr lang="en-US" b="1" dirty="0" smtClean="0"/>
          </a:p>
          <a:p>
            <a:pPr lvl="1" algn="just">
              <a:lnSpc>
                <a:spcPct val="130000"/>
              </a:lnSpc>
              <a:buFont typeface="Wingdings" pitchFamily="2" charset="2"/>
              <a:buChar char="§"/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381000"/>
            <a:ext cx="6705600" cy="838200"/>
          </a:xfrm>
          <a:solidFill>
            <a:srgbClr val="3514FE"/>
          </a:solidFill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>
                <a:solidFill>
                  <a:srgbClr val="FFFF00"/>
                </a:solidFill>
              </a:rPr>
              <a:t>Principal Actions of Insulin</a:t>
            </a:r>
            <a:br>
              <a:rPr lang="en-US" b="1" dirty="0" smtClean="0">
                <a:solidFill>
                  <a:srgbClr val="FFFF00"/>
                </a:solidFill>
              </a:rPr>
            </a:b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229600" cy="6019800"/>
          </a:xfrm>
        </p:spPr>
        <p:txBody>
          <a:bodyPr>
            <a:noAutofit/>
          </a:bodyPr>
          <a:lstStyle/>
          <a:p>
            <a:r>
              <a:rPr lang="en-US" sz="2800" b="1" u="sng" dirty="0" smtClean="0"/>
              <a:t>On Adipose tissue:</a:t>
            </a:r>
          </a:p>
          <a:p>
            <a:pPr marL="514350" indent="-514350">
              <a:buFont typeface="+mj-lt"/>
              <a:buAutoNum type="arabicParenR"/>
            </a:pPr>
            <a:r>
              <a:rPr lang="en-US" sz="2800" dirty="0" smtClean="0"/>
              <a:t>Increased glucose entry</a:t>
            </a:r>
          </a:p>
          <a:p>
            <a:pPr marL="514350" indent="-514350">
              <a:buFont typeface="+mj-lt"/>
              <a:buAutoNum type="arabicParenR"/>
            </a:pPr>
            <a:r>
              <a:rPr lang="en-US" sz="2800" dirty="0" smtClean="0"/>
              <a:t>Increased fatty acid synthesis</a:t>
            </a:r>
          </a:p>
          <a:p>
            <a:pPr marL="514350" indent="-514350">
              <a:buFont typeface="+mj-lt"/>
              <a:buAutoNum type="arabicParenR"/>
            </a:pPr>
            <a:r>
              <a:rPr lang="en-US" sz="2800" dirty="0" smtClean="0"/>
              <a:t>Increased glycerol phosphate synthesis</a:t>
            </a:r>
          </a:p>
          <a:p>
            <a:pPr marL="514350" indent="-514350">
              <a:buFont typeface="+mj-lt"/>
              <a:buAutoNum type="arabicParenR"/>
            </a:pPr>
            <a:r>
              <a:rPr lang="en-US" sz="2800" dirty="0" smtClean="0"/>
              <a:t>Increased triglyceride deposition</a:t>
            </a:r>
          </a:p>
          <a:p>
            <a:pPr marL="514350" indent="-514350">
              <a:buFont typeface="+mj-lt"/>
              <a:buAutoNum type="arabicParenR"/>
            </a:pPr>
            <a:r>
              <a:rPr lang="en-US" sz="2800" dirty="0" smtClean="0"/>
              <a:t>Activation of lipoprotein </a:t>
            </a:r>
            <a:r>
              <a:rPr lang="en-US" sz="2800" b="1" dirty="0" smtClean="0"/>
              <a:t>lipase</a:t>
            </a:r>
          </a:p>
          <a:p>
            <a:pPr marL="514350" indent="-514350">
              <a:buFont typeface="+mj-lt"/>
              <a:buAutoNum type="arabicParenR"/>
            </a:pPr>
            <a:r>
              <a:rPr lang="en-US" sz="2800" dirty="0" smtClean="0"/>
              <a:t>Inhibition of hormone-sensitive </a:t>
            </a:r>
            <a:r>
              <a:rPr lang="en-US" sz="2800" b="1" dirty="0" smtClean="0"/>
              <a:t>lipase</a:t>
            </a:r>
          </a:p>
          <a:p>
            <a:pPr marL="514350" indent="-514350">
              <a:buFont typeface="+mj-lt"/>
              <a:buAutoNum type="arabicParenR"/>
            </a:pPr>
            <a:r>
              <a:rPr lang="en-US" sz="2800" dirty="0" smtClean="0"/>
              <a:t> Increased K</a:t>
            </a:r>
            <a:r>
              <a:rPr lang="en-US" sz="2800" baseline="44000" dirty="0" smtClean="0"/>
              <a:t>+</a:t>
            </a:r>
            <a:r>
              <a:rPr lang="en-US" sz="2800" dirty="0" smtClean="0"/>
              <a:t> uptake 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28600"/>
            <a:ext cx="6400800" cy="533400"/>
          </a:xfrm>
          <a:solidFill>
            <a:srgbClr val="3514FE"/>
          </a:solidFill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Principal Actions of Insulin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838200"/>
            <a:ext cx="8382000" cy="5867400"/>
          </a:xfrm>
        </p:spPr>
        <p:txBody>
          <a:bodyPr>
            <a:normAutofit fontScale="85000" lnSpcReduction="20000"/>
          </a:bodyPr>
          <a:lstStyle/>
          <a:p>
            <a:r>
              <a:rPr lang="en-US" b="1" u="sng" dirty="0" smtClean="0"/>
              <a:t>On Muscle</a:t>
            </a:r>
          </a:p>
          <a:p>
            <a:pPr marL="514350" indent="-514350" algn="just">
              <a:buFont typeface="+mj-lt"/>
              <a:buAutoNum type="arabicParenR"/>
            </a:pPr>
            <a:r>
              <a:rPr lang="en-US" dirty="0" smtClean="0"/>
              <a:t>Increased glucose entry</a:t>
            </a:r>
          </a:p>
          <a:p>
            <a:pPr marL="514350" indent="-514350" algn="just">
              <a:buFont typeface="+mj-lt"/>
              <a:buAutoNum type="arabicParenR"/>
            </a:pPr>
            <a:r>
              <a:rPr lang="en-US" dirty="0" smtClean="0"/>
              <a:t>Increased glycogen synthesis</a:t>
            </a:r>
          </a:p>
          <a:p>
            <a:pPr marL="514350" indent="-514350" algn="just">
              <a:buFont typeface="+mj-lt"/>
              <a:buAutoNum type="arabicParenR"/>
            </a:pPr>
            <a:r>
              <a:rPr lang="en-US" dirty="0" smtClean="0"/>
              <a:t>Increased amino acid uptake</a:t>
            </a:r>
          </a:p>
          <a:p>
            <a:pPr marL="514350" indent="-514350" algn="just">
              <a:buFont typeface="+mj-lt"/>
              <a:buAutoNum type="arabicParenR"/>
            </a:pPr>
            <a:r>
              <a:rPr lang="en-US" dirty="0" smtClean="0"/>
              <a:t>Increased protein synthesis in </a:t>
            </a:r>
            <a:r>
              <a:rPr lang="en-US" dirty="0" err="1" smtClean="0"/>
              <a:t>ribosomes</a:t>
            </a:r>
            <a:endParaRPr lang="en-US" dirty="0" smtClean="0"/>
          </a:p>
          <a:p>
            <a:pPr marL="514350" indent="-514350" algn="just">
              <a:buFont typeface="+mj-lt"/>
              <a:buAutoNum type="arabicParenR"/>
            </a:pPr>
            <a:r>
              <a:rPr lang="en-US" dirty="0" smtClean="0"/>
              <a:t>Decreased protein catabolism</a:t>
            </a:r>
          </a:p>
          <a:p>
            <a:pPr marL="514350" indent="-514350" algn="just">
              <a:buFont typeface="+mj-lt"/>
              <a:buAutoNum type="arabicParenR"/>
            </a:pPr>
            <a:r>
              <a:rPr lang="en-US" dirty="0" smtClean="0"/>
              <a:t>Decreased release of </a:t>
            </a:r>
            <a:r>
              <a:rPr lang="en-US" dirty="0" err="1" smtClean="0"/>
              <a:t>gluconeogenic</a:t>
            </a:r>
            <a:r>
              <a:rPr lang="en-US" dirty="0" smtClean="0"/>
              <a:t> amino acids</a:t>
            </a:r>
          </a:p>
          <a:p>
            <a:pPr marL="514350" indent="-514350" algn="just">
              <a:buFont typeface="+mj-lt"/>
              <a:buAutoNum type="arabicParenR"/>
            </a:pPr>
            <a:r>
              <a:rPr lang="en-US" dirty="0" smtClean="0"/>
              <a:t>Increased K+ uptake</a:t>
            </a:r>
          </a:p>
          <a:p>
            <a:pPr algn="just"/>
            <a:r>
              <a:rPr lang="en-US" b="1" u="sng" dirty="0" smtClean="0"/>
              <a:t>On Liver</a:t>
            </a:r>
          </a:p>
          <a:p>
            <a:pPr marL="514350" indent="-514350" algn="just">
              <a:buFont typeface="+mj-lt"/>
              <a:buAutoNum type="arabicParenR"/>
            </a:pPr>
            <a:r>
              <a:rPr lang="en-US" dirty="0" smtClean="0"/>
              <a:t>Decreased </a:t>
            </a:r>
            <a:r>
              <a:rPr lang="en-US" dirty="0" err="1" smtClean="0"/>
              <a:t>ketogenesis</a:t>
            </a:r>
            <a:endParaRPr lang="en-US" dirty="0" smtClean="0"/>
          </a:p>
          <a:p>
            <a:pPr marL="514350" indent="-514350" algn="just">
              <a:buFont typeface="+mj-lt"/>
              <a:buAutoNum type="arabicParenR"/>
            </a:pPr>
            <a:r>
              <a:rPr lang="en-US" dirty="0" smtClean="0"/>
              <a:t>Increased protein synthesis</a:t>
            </a:r>
          </a:p>
          <a:p>
            <a:pPr marL="514350" indent="-514350" algn="just">
              <a:buFont typeface="+mj-lt"/>
              <a:buAutoNum type="arabicParenR"/>
            </a:pPr>
            <a:r>
              <a:rPr lang="en-US" dirty="0" smtClean="0"/>
              <a:t>Increased lipid synthesis</a:t>
            </a:r>
          </a:p>
          <a:p>
            <a:pPr marL="514350" indent="-514350" algn="just">
              <a:buFont typeface="+mj-lt"/>
              <a:buAutoNum type="arabicParenR"/>
            </a:pPr>
            <a:r>
              <a:rPr lang="en-US" dirty="0" smtClean="0"/>
              <a:t>Decreased glucose output due to decreased gluconeogenesis and increased </a:t>
            </a:r>
            <a:r>
              <a:rPr lang="en-US" dirty="0" err="1" smtClean="0"/>
              <a:t>gluocogen</a:t>
            </a:r>
            <a:r>
              <a:rPr lang="en-US" dirty="0" smtClean="0"/>
              <a:t> synthesis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insulin actions"/>
          <p:cNvPicPr>
            <a:picLocks noChangeAspect="1" noChangeArrowheads="1"/>
          </p:cNvPicPr>
          <p:nvPr/>
        </p:nvPicPr>
        <p:blipFill>
          <a:blip r:embed="rId2"/>
          <a:srcRect b="6250"/>
          <a:stretch>
            <a:fillRect/>
          </a:stretch>
        </p:blipFill>
        <p:spPr>
          <a:xfrm>
            <a:off x="381000" y="381000"/>
            <a:ext cx="8382000" cy="5943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152400"/>
            <a:ext cx="8534400" cy="609600"/>
          </a:xfrm>
          <a:solidFill>
            <a:srgbClr val="171CFB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Factors Controlling Insulin Secretion 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28600" y="914400"/>
            <a:ext cx="8686800" cy="5943600"/>
          </a:xfrm>
        </p:spPr>
        <p:txBody>
          <a:bodyPr>
            <a:normAutofit fontScale="70000" lnSpcReduction="20000"/>
          </a:bodyPr>
          <a:lstStyle/>
          <a:p>
            <a:pPr lvl="0" algn="just">
              <a:buNone/>
            </a:pPr>
            <a:r>
              <a:rPr lang="en-US" sz="3400" b="1" u="sng" dirty="0" smtClean="0"/>
              <a:t>1- Glucose level in blood: </a:t>
            </a:r>
            <a:r>
              <a:rPr lang="en-US" sz="3400" dirty="0" smtClean="0">
                <a:sym typeface="Wingdings"/>
              </a:rPr>
              <a:t></a:t>
            </a:r>
            <a:r>
              <a:rPr lang="en-US" sz="3400" dirty="0" smtClean="0"/>
              <a:t> Blood glucose 2 to 3 times than normal fasting level (70 - 100 mg %) </a:t>
            </a:r>
            <a:r>
              <a:rPr lang="en-US" sz="3400" dirty="0" smtClean="0">
                <a:sym typeface="Wingdings"/>
              </a:rPr>
              <a:t></a:t>
            </a:r>
            <a:r>
              <a:rPr lang="en-US" sz="3400" dirty="0" smtClean="0"/>
              <a:t> </a:t>
            </a:r>
            <a:r>
              <a:rPr lang="en-US" sz="3400" dirty="0" smtClean="0">
                <a:sym typeface="Wingdings"/>
              </a:rPr>
              <a:t></a:t>
            </a:r>
            <a:r>
              <a:rPr lang="en-US" sz="3400" dirty="0" smtClean="0"/>
              <a:t> insulin secretion</a:t>
            </a:r>
          </a:p>
          <a:p>
            <a:pPr lvl="0" algn="just">
              <a:buNone/>
            </a:pPr>
            <a:endParaRPr lang="en-US" sz="3400" dirty="0" smtClean="0"/>
          </a:p>
          <a:p>
            <a:pPr lvl="0" algn="just">
              <a:buNone/>
            </a:pPr>
            <a:r>
              <a:rPr lang="en-US" sz="3400" b="1" u="sng" dirty="0" smtClean="0"/>
              <a:t>2- Amino acids:</a:t>
            </a:r>
            <a:r>
              <a:rPr lang="en-US" sz="3400" dirty="0" smtClean="0"/>
              <a:t> </a:t>
            </a:r>
            <a:r>
              <a:rPr lang="en-US" sz="3400" b="1" dirty="0" err="1" smtClean="0"/>
              <a:t>arginine</a:t>
            </a:r>
            <a:r>
              <a:rPr lang="en-US" sz="3400" b="1" dirty="0" smtClean="0"/>
              <a:t> &amp; lysine</a:t>
            </a:r>
            <a:r>
              <a:rPr lang="en-US" sz="3400" dirty="0" smtClean="0"/>
              <a:t> are potent stimulators.</a:t>
            </a:r>
          </a:p>
          <a:p>
            <a:pPr algn="just">
              <a:lnSpc>
                <a:spcPct val="70000"/>
              </a:lnSpc>
              <a:buNone/>
            </a:pPr>
            <a:r>
              <a:rPr lang="en-US" sz="3400" b="1" dirty="0" smtClean="0"/>
              <a:t> </a:t>
            </a:r>
            <a:endParaRPr lang="en-US" sz="3400" dirty="0" smtClean="0"/>
          </a:p>
          <a:p>
            <a:pPr lvl="0" algn="just">
              <a:buNone/>
            </a:pPr>
            <a:r>
              <a:rPr lang="en-US" sz="3400" b="1" u="sng" dirty="0" smtClean="0"/>
              <a:t>3- Hormones</a:t>
            </a:r>
            <a:r>
              <a:rPr lang="en-US" sz="3400" dirty="0" smtClean="0"/>
              <a:t>:  </a:t>
            </a:r>
          </a:p>
          <a:p>
            <a:pPr lvl="0" algn="just"/>
            <a:r>
              <a:rPr lang="en-US" sz="3400" b="1" dirty="0" smtClean="0"/>
              <a:t>Glucagon </a:t>
            </a:r>
            <a:r>
              <a:rPr lang="en-US" sz="3400" dirty="0" smtClean="0">
                <a:sym typeface="Wingdings"/>
              </a:rPr>
              <a:t></a:t>
            </a:r>
            <a:r>
              <a:rPr lang="en-US" sz="3400" dirty="0" smtClean="0"/>
              <a:t> stimulates beta cells </a:t>
            </a:r>
            <a:r>
              <a:rPr lang="en-US" sz="3400" dirty="0" smtClean="0">
                <a:sym typeface="Wingdings"/>
              </a:rPr>
              <a:t></a:t>
            </a:r>
            <a:r>
              <a:rPr lang="en-US" sz="3400" dirty="0" smtClean="0"/>
              <a:t> </a:t>
            </a:r>
            <a:r>
              <a:rPr lang="en-US" sz="3400" dirty="0" smtClean="0">
                <a:sym typeface="Wingdings"/>
              </a:rPr>
              <a:t></a:t>
            </a:r>
            <a:r>
              <a:rPr lang="en-US" sz="3400" dirty="0" smtClean="0"/>
              <a:t> insulin secretion.</a:t>
            </a:r>
          </a:p>
          <a:p>
            <a:pPr lvl="0" algn="just"/>
            <a:r>
              <a:rPr lang="en-US" sz="3400" b="1" dirty="0" err="1" smtClean="0"/>
              <a:t>Somatostatin</a:t>
            </a:r>
            <a:r>
              <a:rPr lang="en-US" sz="3400" b="1" dirty="0" smtClean="0"/>
              <a:t> </a:t>
            </a:r>
            <a:r>
              <a:rPr lang="en-US" sz="3400" dirty="0" smtClean="0">
                <a:sym typeface="Wingdings"/>
              </a:rPr>
              <a:t></a:t>
            </a:r>
            <a:r>
              <a:rPr lang="en-US" sz="3400" dirty="0" smtClean="0"/>
              <a:t> inhibits beta cells </a:t>
            </a:r>
            <a:r>
              <a:rPr lang="en-US" sz="3400" dirty="0" smtClean="0">
                <a:sym typeface="Wingdings"/>
              </a:rPr>
              <a:t></a:t>
            </a:r>
            <a:r>
              <a:rPr lang="en-US" sz="3400" dirty="0" smtClean="0"/>
              <a:t> </a:t>
            </a:r>
            <a:r>
              <a:rPr lang="en-US" sz="3400" dirty="0" smtClean="0">
                <a:sym typeface="Wingdings"/>
              </a:rPr>
              <a:t></a:t>
            </a:r>
            <a:r>
              <a:rPr lang="en-US" sz="3400" dirty="0" smtClean="0"/>
              <a:t> insulin secretion.</a:t>
            </a:r>
          </a:p>
          <a:p>
            <a:pPr algn="just">
              <a:lnSpc>
                <a:spcPct val="70000"/>
              </a:lnSpc>
            </a:pPr>
            <a:endParaRPr lang="en-US" sz="3400" dirty="0" smtClean="0"/>
          </a:p>
          <a:p>
            <a:pPr lvl="0" algn="just">
              <a:buNone/>
            </a:pPr>
            <a:r>
              <a:rPr lang="en-US" sz="3400" b="1" u="sng" dirty="0" smtClean="0"/>
              <a:t>4- GIT hormones</a:t>
            </a:r>
            <a:r>
              <a:rPr lang="en-US" sz="3400" dirty="0" smtClean="0"/>
              <a:t>:</a:t>
            </a:r>
          </a:p>
          <a:p>
            <a:pPr algn="just"/>
            <a:r>
              <a:rPr lang="en-US" sz="3400" b="1" dirty="0" smtClean="0"/>
              <a:t>Glucagon Like Peptide - 1 (GLP-1) and Gastric Inhibitory Peptide (GIP)  </a:t>
            </a:r>
            <a:r>
              <a:rPr lang="en-US" sz="3400" dirty="0" smtClean="0">
                <a:sym typeface="Wingdings"/>
              </a:rPr>
              <a:t></a:t>
            </a:r>
            <a:r>
              <a:rPr lang="en-US" sz="3400" dirty="0" smtClean="0"/>
              <a:t> </a:t>
            </a:r>
            <a:r>
              <a:rPr lang="en-US" sz="3400" dirty="0" smtClean="0">
                <a:sym typeface="Wingdings"/>
              </a:rPr>
              <a:t></a:t>
            </a:r>
            <a:r>
              <a:rPr lang="en-US" sz="3400" dirty="0" smtClean="0"/>
              <a:t> Insulin secretion.</a:t>
            </a:r>
          </a:p>
          <a:p>
            <a:pPr lvl="0" algn="just">
              <a:lnSpc>
                <a:spcPct val="70000"/>
              </a:lnSpc>
            </a:pPr>
            <a:endParaRPr lang="en-US" sz="3400" b="1" u="sng" dirty="0" smtClean="0"/>
          </a:p>
          <a:p>
            <a:pPr lvl="0" algn="just">
              <a:buNone/>
            </a:pPr>
            <a:r>
              <a:rPr lang="en-US" sz="3400" b="1" u="sng" dirty="0" smtClean="0"/>
              <a:t>5- Sympathetic stimulation:</a:t>
            </a:r>
            <a:endParaRPr lang="en-US" sz="3400" dirty="0" smtClean="0"/>
          </a:p>
          <a:p>
            <a:pPr algn="just"/>
            <a:r>
              <a:rPr lang="en-US" sz="3400" dirty="0" smtClean="0"/>
              <a:t>Stimulation of </a:t>
            </a:r>
            <a:r>
              <a:rPr lang="en-US" sz="3400" b="1" dirty="0" smtClean="0"/>
              <a:t>α</a:t>
            </a:r>
            <a:r>
              <a:rPr lang="en-US" sz="3400" dirty="0" smtClean="0"/>
              <a:t> - receptors </a:t>
            </a:r>
            <a:r>
              <a:rPr lang="en-US" sz="3400" dirty="0" smtClean="0">
                <a:sym typeface="Wingdings"/>
              </a:rPr>
              <a:t></a:t>
            </a:r>
            <a:r>
              <a:rPr lang="en-US" sz="3400" dirty="0" smtClean="0"/>
              <a:t> </a:t>
            </a:r>
            <a:r>
              <a:rPr lang="en-US" sz="3400" dirty="0" smtClean="0">
                <a:sym typeface="Wingdings"/>
              </a:rPr>
              <a:t></a:t>
            </a:r>
            <a:r>
              <a:rPr lang="en-US" sz="3400" dirty="0" smtClean="0"/>
              <a:t> insulin secretion </a:t>
            </a:r>
            <a:r>
              <a:rPr lang="en-US" sz="3400" b="1" i="1" dirty="0" smtClean="0"/>
              <a:t>(Predominant).</a:t>
            </a:r>
            <a:endParaRPr lang="en-US" sz="3400" dirty="0" smtClean="0"/>
          </a:p>
          <a:p>
            <a:pPr algn="just">
              <a:lnSpc>
                <a:spcPct val="70000"/>
              </a:lnSpc>
              <a:buNone/>
            </a:pPr>
            <a:r>
              <a:rPr lang="en-US" sz="3400" b="1" i="1" dirty="0" smtClean="0"/>
              <a:t> </a:t>
            </a:r>
            <a:endParaRPr lang="en-US" sz="3400" dirty="0" smtClean="0"/>
          </a:p>
          <a:p>
            <a:pPr lvl="0" algn="just">
              <a:buNone/>
            </a:pPr>
            <a:r>
              <a:rPr lang="en-US" sz="3400" b="1" u="sng" dirty="0" smtClean="0"/>
              <a:t>6- </a:t>
            </a:r>
            <a:r>
              <a:rPr lang="en-US" sz="3400" b="1" u="sng" dirty="0" err="1" smtClean="0"/>
              <a:t>Vagal</a:t>
            </a:r>
            <a:r>
              <a:rPr lang="en-US" sz="3400" b="1" u="sng" dirty="0" smtClean="0"/>
              <a:t> stimulation &amp; Ach</a:t>
            </a:r>
            <a:r>
              <a:rPr lang="en-US" sz="3400" dirty="0" smtClean="0"/>
              <a:t> </a:t>
            </a:r>
            <a:r>
              <a:rPr lang="en-US" sz="3400" dirty="0" smtClean="0">
                <a:sym typeface="Wingdings"/>
              </a:rPr>
              <a:t></a:t>
            </a:r>
            <a:r>
              <a:rPr lang="en-US" sz="3400" dirty="0" smtClean="0"/>
              <a:t> </a:t>
            </a:r>
            <a:r>
              <a:rPr lang="en-US" sz="3400" dirty="0" smtClean="0">
                <a:sym typeface="Wingdings"/>
              </a:rPr>
              <a:t></a:t>
            </a:r>
            <a:r>
              <a:rPr lang="en-US" sz="3400" dirty="0" smtClean="0"/>
              <a:t> insulin secretion.</a:t>
            </a:r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318455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0FADD-D09F-4BFF-8BA5-723ACE696476}" type="slidenum">
              <a:rPr lang="en-US" smtClean="0"/>
              <a:pPr/>
              <a:t>28</a:t>
            </a:fld>
            <a:endParaRPr lang="en-US"/>
          </a:p>
        </p:txBody>
      </p:sp>
      <p:pic>
        <p:nvPicPr>
          <p:cNvPr id="3" name="Content Placeholder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381000"/>
            <a:ext cx="8686800" cy="5715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828800" y="6096000"/>
            <a:ext cx="56110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/>
              <a:t>Factors Controlling Insulin Secretion 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1" descr="19f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0"/>
            <a:ext cx="89154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699" name="Rectangle 2" hidden="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5" name="Rectangle 4"/>
          <p:cNvSpPr/>
          <p:nvPr/>
        </p:nvSpPr>
        <p:spPr>
          <a:xfrm>
            <a:off x="7162800" y="3810000"/>
            <a:ext cx="1524000" cy="2862322"/>
          </a:xfrm>
          <a:prstGeom prst="rect">
            <a:avLst/>
          </a:prstGeom>
          <a:ln>
            <a:solidFill>
              <a:srgbClr val="3514FE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l-GR" sz="2000" b="1" dirty="0" smtClean="0">
                <a:solidFill>
                  <a:srgbClr val="C00000"/>
                </a:solidFill>
                <a:cs typeface="Arial" charset="0"/>
              </a:rPr>
              <a:t>Stimulation of </a:t>
            </a:r>
            <a:endParaRPr lang="en-US" sz="2000" b="1" dirty="0" smtClean="0">
              <a:solidFill>
                <a:srgbClr val="C00000"/>
              </a:solidFill>
              <a:cs typeface="Arial" charset="0"/>
            </a:endParaRPr>
          </a:p>
          <a:p>
            <a:pPr algn="ctr"/>
            <a:r>
              <a:rPr lang="el-GR" sz="2000" b="1" dirty="0" smtClean="0">
                <a:solidFill>
                  <a:srgbClr val="C00000"/>
                </a:solidFill>
                <a:cs typeface="Arial" charset="0"/>
              </a:rPr>
              <a:t>insulin secretion </a:t>
            </a:r>
            <a:endParaRPr lang="en-US" sz="2000" b="1" dirty="0" smtClean="0">
              <a:solidFill>
                <a:srgbClr val="C00000"/>
              </a:solidFill>
              <a:cs typeface="Arial" charset="0"/>
            </a:endParaRPr>
          </a:p>
          <a:p>
            <a:pPr algn="ctr"/>
            <a:r>
              <a:rPr lang="el-GR" sz="2000" b="1" dirty="0" smtClean="0">
                <a:solidFill>
                  <a:srgbClr val="C00000"/>
                </a:solidFill>
                <a:cs typeface="Arial" charset="0"/>
              </a:rPr>
              <a:t>by glucose </a:t>
            </a:r>
            <a:endParaRPr lang="en-US" sz="2000" b="1" dirty="0" smtClean="0">
              <a:solidFill>
                <a:srgbClr val="C00000"/>
              </a:solidFill>
              <a:cs typeface="Arial" charset="0"/>
            </a:endParaRPr>
          </a:p>
          <a:p>
            <a:pPr algn="ctr"/>
            <a:r>
              <a:rPr lang="el-GR" sz="2000" b="1" dirty="0" smtClean="0">
                <a:solidFill>
                  <a:srgbClr val="C00000"/>
                </a:solidFill>
                <a:cs typeface="Arial" charset="0"/>
              </a:rPr>
              <a:t>via excitation-secretion coupling</a:t>
            </a:r>
            <a:endParaRPr lang="en-US" sz="2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758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152400"/>
            <a:ext cx="5943600" cy="609600"/>
          </a:xfrm>
          <a:solidFill>
            <a:srgbClr val="171CFB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200" b="1" cap="all" dirty="0" smtClean="0">
                <a:solidFill>
                  <a:srgbClr val="FFFF00"/>
                </a:solidFill>
              </a:rPr>
              <a:t>Pathways of Fuel Metabolism</a:t>
            </a:r>
            <a:endParaRPr lang="en-US" sz="3200" cap="all" dirty="0">
              <a:solidFill>
                <a:srgbClr val="FFFF00"/>
              </a:solidFill>
            </a:endParaRPr>
          </a:p>
        </p:txBody>
      </p:sp>
      <p:pic>
        <p:nvPicPr>
          <p:cNvPr id="5" name="Picture 3" descr="fig19_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914400"/>
            <a:ext cx="86868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59472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0FADD-D09F-4BFF-8BA5-723ACE696476}" type="slidenum">
              <a:rPr lang="en-US" smtClean="0"/>
              <a:pPr/>
              <a:t>30</a:t>
            </a:fld>
            <a:endParaRPr lang="en-US"/>
          </a:p>
        </p:txBody>
      </p:sp>
      <p:pic>
        <p:nvPicPr>
          <p:cNvPr id="3" name="Picture 4" descr="M9780323045827-038-f002"/>
          <p:cNvPicPr>
            <a:picLocks noChangeAspect="1" noChangeArrowheads="1"/>
          </p:cNvPicPr>
          <p:nvPr/>
        </p:nvPicPr>
        <p:blipFill>
          <a:blip r:embed="rId2"/>
          <a:srcRect b="4286"/>
          <a:stretch>
            <a:fillRect/>
          </a:stretch>
        </p:blipFill>
        <p:spPr bwMode="auto">
          <a:xfrm>
            <a:off x="609600" y="381000"/>
            <a:ext cx="8077200" cy="5638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990600" y="6096000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Arial" charset="0"/>
              </a:rPr>
              <a:t>Importance of Maintaining Blood Glucose Within the Normal Range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/>
          </p:cNvSpPr>
          <p:nvPr>
            <p:ph type="title"/>
          </p:nvPr>
        </p:nvSpPr>
        <p:spPr>
          <a:xfrm>
            <a:off x="2133600" y="228600"/>
            <a:ext cx="5029200" cy="838200"/>
          </a:xfrm>
          <a:solidFill>
            <a:srgbClr val="171CFB"/>
          </a:solidFill>
          <a:ln>
            <a:solidFill>
              <a:srgbClr val="3514FE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/>
          </a:bodyPr>
          <a:lstStyle/>
          <a:p>
            <a:r>
              <a:rPr lang="en-US" b="1" cap="all" dirty="0" smtClean="0">
                <a:solidFill>
                  <a:srgbClr val="FFFF00"/>
                </a:solidFill>
                <a:cs typeface="Tahoma" pitchFamily="34" charset="0"/>
              </a:rPr>
              <a:t>3- Somatostatin</a:t>
            </a:r>
          </a:p>
        </p:txBody>
      </p:sp>
      <p:sp>
        <p:nvSpPr>
          <p:cNvPr id="45059" name="Rectangle 3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5562600"/>
          </a:xfrm>
        </p:spPr>
        <p:txBody>
          <a:bodyPr>
            <a:normAutofit lnSpcReduction="10000"/>
          </a:bodyPr>
          <a:lstStyle/>
          <a:p>
            <a:pPr marL="0" lvl="1" indent="0" algn="l" rtl="0">
              <a:buNone/>
            </a:pPr>
            <a:endParaRPr lang="en-US" sz="2400" dirty="0" smtClean="0">
              <a:solidFill>
                <a:prstClr val="black"/>
              </a:solidFill>
            </a:endParaRPr>
          </a:p>
          <a:p>
            <a:pPr marL="0" lvl="1" indent="0" algn="just" rtl="0">
              <a:buFont typeface="Wingdings" pitchFamily="2" charset="2"/>
              <a:buChar char="q"/>
            </a:pPr>
            <a:r>
              <a:rPr lang="en-US" sz="2400" dirty="0" smtClean="0">
                <a:solidFill>
                  <a:prstClr val="black"/>
                </a:solidFill>
              </a:rPr>
              <a:t> </a:t>
            </a:r>
            <a:r>
              <a:rPr lang="en-US" sz="2600" dirty="0" smtClean="0">
                <a:solidFill>
                  <a:prstClr val="black"/>
                </a:solidFill>
              </a:rPr>
              <a:t>Released </a:t>
            </a:r>
            <a:r>
              <a:rPr lang="en-US" sz="2600" dirty="0">
                <a:solidFill>
                  <a:prstClr val="black"/>
                </a:solidFill>
              </a:rPr>
              <a:t>from pancreatic D cells in direct response to increase in blood sugar and blood amino acids during absorption of a meal</a:t>
            </a:r>
          </a:p>
          <a:p>
            <a:pPr marL="495300" indent="-495300" algn="just" rtl="0"/>
            <a:r>
              <a:rPr lang="en-US" sz="2600" dirty="0" smtClean="0">
                <a:cs typeface="Times New Roman" pitchFamily="18" charset="0"/>
              </a:rPr>
              <a:t>Inhibitory effect on both insulin and glucagon</a:t>
            </a:r>
          </a:p>
          <a:p>
            <a:pPr marL="495300" indent="-495300" algn="just" rtl="0"/>
            <a:r>
              <a:rPr lang="en-US" sz="2600" dirty="0" smtClean="0">
                <a:cs typeface="Times New Roman" pitchFamily="18" charset="0"/>
              </a:rPr>
              <a:t>Decreases motility of stomach, duodenum and gallbladder</a:t>
            </a:r>
          </a:p>
          <a:p>
            <a:pPr marL="495300" indent="-495300" algn="just" rtl="0"/>
            <a:r>
              <a:rPr lang="en-US" sz="2600" dirty="0" smtClean="0">
                <a:cs typeface="Times New Roman" pitchFamily="18" charset="0"/>
              </a:rPr>
              <a:t>Decreases secretion and absorption in gastrointestinal tract.</a:t>
            </a:r>
          </a:p>
          <a:p>
            <a:pPr marL="495300" indent="-495300" algn="just" rtl="0">
              <a:buNone/>
            </a:pPr>
            <a:r>
              <a:rPr lang="en-US" sz="2600" b="1" dirty="0" smtClean="0">
                <a:cs typeface="Times New Roman" pitchFamily="18" charset="0"/>
              </a:rPr>
              <a:t>Therefore, somatostatin:</a:t>
            </a:r>
          </a:p>
          <a:p>
            <a:pPr marL="495300" indent="-495300" algn="just" rtl="0">
              <a:buFont typeface="Wingdings 2" pitchFamily="18" charset="2"/>
              <a:buAutoNum type="arabicPeriod"/>
            </a:pPr>
            <a:r>
              <a:rPr lang="en-US" sz="2600" dirty="0" smtClean="0">
                <a:cs typeface="Times New Roman" pitchFamily="18" charset="0"/>
              </a:rPr>
              <a:t>Inhibits digetion and absorption of nutrients</a:t>
            </a:r>
          </a:p>
          <a:p>
            <a:pPr marL="495300" indent="-495300" algn="just" rtl="0">
              <a:buFont typeface="Wingdings 2" pitchFamily="18" charset="2"/>
              <a:buAutoNum type="arabicPeriod"/>
            </a:pPr>
            <a:r>
              <a:rPr lang="en-US" sz="2600" dirty="0" smtClean="0">
                <a:cs typeface="Times New Roman" pitchFamily="18" charset="0"/>
              </a:rPr>
              <a:t>Decreased utilization of absorbed nutrients by tissues</a:t>
            </a:r>
          </a:p>
          <a:p>
            <a:pPr marL="495300" indent="-495300" algn="just" rtl="0">
              <a:buFont typeface="Wingdings 2" pitchFamily="18" charset="2"/>
              <a:buAutoNum type="arabicPeriod"/>
            </a:pPr>
            <a:r>
              <a:rPr lang="en-US" sz="2600" dirty="0" smtClean="0">
                <a:cs typeface="Times New Roman" pitchFamily="18" charset="0"/>
              </a:rPr>
              <a:t>Extends the availability of nutrients for longer periods of time</a:t>
            </a:r>
          </a:p>
          <a:p>
            <a:pPr marL="495300" indent="-495300"/>
            <a:endParaRPr lang="en-US" dirty="0" smtClean="0">
              <a:cs typeface="Times New Roman" pitchFamily="18" charset="0"/>
            </a:endParaRPr>
          </a:p>
          <a:p>
            <a:pPr marL="495300" indent="-495300"/>
            <a:endParaRPr lang="en-US" dirty="0" smtClean="0">
              <a:cs typeface="Times New Roman" pitchFamily="18" charset="0"/>
            </a:endParaRPr>
          </a:p>
          <a:p>
            <a:pPr marL="495300" indent="-495300"/>
            <a:endParaRPr lang="en-US" dirty="0" smtClean="0"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305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0FADD-D09F-4BFF-8BA5-723ACE696476}" type="slidenum">
              <a:rPr lang="en-US" smtClean="0"/>
              <a:pPr/>
              <a:t>32</a:t>
            </a:fld>
            <a:endParaRPr lang="en-US"/>
          </a:p>
        </p:txBody>
      </p:sp>
      <p:pic>
        <p:nvPicPr>
          <p:cNvPr id="3" name="Picture 6" descr="E:\data\images\jpg\c41\41_22.jpg"/>
          <p:cNvPicPr>
            <a:picLocks noChangeAspect="1" noChangeArrowheads="1"/>
          </p:cNvPicPr>
          <p:nvPr/>
        </p:nvPicPr>
        <p:blipFill>
          <a:blip r:embed="rId2" r:link="rId3"/>
          <a:srcRect t="3088" b="10454"/>
          <a:stretch>
            <a:fillRect/>
          </a:stretch>
        </p:blipFill>
        <p:spPr>
          <a:xfrm>
            <a:off x="990600" y="990600"/>
            <a:ext cx="7010400" cy="4572000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685800" y="381000"/>
            <a:ext cx="8153400" cy="461665"/>
          </a:xfrm>
          <a:prstGeom prst="rect">
            <a:avLst/>
          </a:prstGeom>
          <a:solidFill>
            <a:srgbClr val="171CFB"/>
          </a:solidFill>
        </p:spPr>
        <p:txBody>
          <a:bodyPr wrap="square">
            <a:spAutoFit/>
          </a:bodyPr>
          <a:lstStyle/>
          <a:p>
            <a:r>
              <a:rPr lang="en-US" sz="2400" b="1" cap="all" dirty="0" smtClean="0">
                <a:solidFill>
                  <a:srgbClr val="FFFF00"/>
                </a:solidFill>
              </a:rPr>
              <a:t>Regulation of Insulin and Glucagon by Somatostatin</a:t>
            </a:r>
            <a:endParaRPr lang="en-US" sz="2400" cap="all" dirty="0">
              <a:solidFill>
                <a:srgbClr val="FFFF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81000" y="5638800"/>
            <a:ext cx="8382000" cy="108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90000"/>
              </a:lnSpc>
              <a:buFont typeface="Wingdings" pitchFamily="2" charset="2"/>
              <a:buChar char="q"/>
            </a:pPr>
            <a:r>
              <a:rPr lang="en-US" sz="2400" b="1" dirty="0" smtClean="0"/>
              <a:t> Somatostatin inhibits the release of both insulin and glucagon</a:t>
            </a:r>
          </a:p>
          <a:p>
            <a:pPr algn="just">
              <a:lnSpc>
                <a:spcPct val="90000"/>
              </a:lnSpc>
            </a:pPr>
            <a:r>
              <a:rPr lang="en-US" sz="2400" b="1" dirty="0" smtClean="0"/>
              <a:t>Its release, in turn, is stimulated by glucagon and inhibited by insulin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7010400" y="457200"/>
            <a:ext cx="190500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/>
              <a:t>صنائع</a:t>
            </a:r>
            <a:endParaRPr lang="en-US" sz="3200" b="1" dirty="0" smtClean="0"/>
          </a:p>
          <a:p>
            <a:pPr algn="r"/>
            <a:r>
              <a:rPr lang="ar-SA" sz="3200" b="1" dirty="0" smtClean="0"/>
              <a:t>المعروف </a:t>
            </a:r>
            <a:endParaRPr lang="en-US" sz="3200" b="1" dirty="0" smtClean="0"/>
          </a:p>
          <a:p>
            <a:pPr algn="r"/>
            <a:r>
              <a:rPr lang="ar-SA" sz="3200" b="1" dirty="0" smtClean="0"/>
              <a:t>تقي مصارع السوء..</a:t>
            </a:r>
            <a:br>
              <a:rPr lang="ar-SA" sz="3200" b="1" dirty="0" smtClean="0"/>
            </a:br>
            <a:endParaRPr lang="en-US" sz="3200" b="1" dirty="0" smtClean="0"/>
          </a:p>
          <a:p>
            <a:pPr algn="r"/>
            <a:r>
              <a:rPr lang="ar-SA" sz="3200" b="1" dirty="0" smtClean="0"/>
              <a:t>وصاحب المعروف </a:t>
            </a:r>
            <a:endParaRPr lang="en-US" sz="3200" b="1" dirty="0" smtClean="0"/>
          </a:p>
          <a:p>
            <a:pPr algn="r"/>
            <a:r>
              <a:rPr lang="ar-SA" sz="3200" b="1" dirty="0" smtClean="0"/>
              <a:t>لا يقع، </a:t>
            </a:r>
            <a:endParaRPr lang="en-US" sz="3200" b="1" dirty="0" smtClean="0"/>
          </a:p>
          <a:p>
            <a:pPr algn="r"/>
            <a:r>
              <a:rPr lang="ar-SA" sz="3200" b="1" dirty="0" smtClean="0"/>
              <a:t>فإذا وقع وجد متكأ.</a:t>
            </a:r>
            <a:endParaRPr lang="en-US" sz="3200" b="1" dirty="0" smtClean="0"/>
          </a:p>
          <a:p>
            <a:pPr algn="r"/>
            <a:r>
              <a:rPr lang="ar-SA" sz="3200" b="1" dirty="0" smtClean="0"/>
              <a:t/>
            </a:r>
            <a:br>
              <a:rPr lang="ar-SA" sz="3200" b="1" dirty="0" smtClean="0"/>
            </a:br>
            <a:r>
              <a:rPr lang="en-US" sz="3200" b="1" dirty="0" smtClean="0"/>
              <a:t>  </a:t>
            </a:r>
            <a:r>
              <a:rPr lang="ar-SA" sz="3200" b="1" dirty="0" smtClean="0"/>
              <a:t>فقدِّم تَجِد ..</a:t>
            </a:r>
            <a:endParaRPr lang="en-US" sz="3200" b="1" dirty="0"/>
          </a:p>
        </p:txBody>
      </p:sp>
      <p:pic>
        <p:nvPicPr>
          <p:cNvPr id="1026" name="Picture 2" descr="https://scontent.xx.fbcdn.net/hphotos-xpa1/v/t1.0-9/12105837_967759996619682_6207506817706863352_n.jpg?oh=6052abbff30c991c96aac14ea0e8a4c8&amp;oe=569E238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70104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52400"/>
            <a:ext cx="6477000" cy="685800"/>
          </a:xfrm>
          <a:solidFill>
            <a:srgbClr val="171CFB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3600" b="1" cap="all" dirty="0" smtClean="0">
                <a:solidFill>
                  <a:srgbClr val="FFFF00"/>
                </a:solidFill>
              </a:rPr>
              <a:t>Metabolic Fuel in the Body </a:t>
            </a:r>
            <a:endParaRPr lang="en-US" sz="3600" b="1" cap="all" dirty="0">
              <a:solidFill>
                <a:srgbClr val="FFFF00"/>
              </a:solidFill>
            </a:endParaRPr>
          </a:p>
        </p:txBody>
      </p:sp>
      <p:pic>
        <p:nvPicPr>
          <p:cNvPr id="4" name="Picture 6" descr="19t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670" r="47333" b="18230"/>
          <a:stretch/>
        </p:blipFill>
        <p:spPr bwMode="auto">
          <a:xfrm>
            <a:off x="228600" y="1066800"/>
            <a:ext cx="8610600" cy="5503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9472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066800" y="5105400"/>
            <a:ext cx="2209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/>
              <a:t>Pancreas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341330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81000"/>
            <a:ext cx="7239000" cy="838200"/>
          </a:xfrm>
          <a:solidFill>
            <a:srgbClr val="171CFB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b="1" dirty="0" smtClean="0">
                <a:solidFill>
                  <a:srgbClr val="FFFF00"/>
                </a:solidFill>
              </a:rPr>
              <a:t>THE ENDOCRINE PANCREAS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95400"/>
            <a:ext cx="8839200" cy="5562600"/>
          </a:xfrm>
        </p:spPr>
        <p:txBody>
          <a:bodyPr>
            <a:normAutofit fontScale="92500"/>
          </a:bodyPr>
          <a:lstStyle/>
          <a:p>
            <a:pPr algn="just">
              <a:lnSpc>
                <a:spcPct val="150000"/>
              </a:lnSpc>
            </a:pPr>
            <a:r>
              <a:rPr lang="en-US" dirty="0" smtClean="0"/>
              <a:t>The endocrine functions are limited to Islets of </a:t>
            </a:r>
            <a:r>
              <a:rPr lang="en-US" dirty="0" err="1" smtClean="0"/>
              <a:t>Langerhans</a:t>
            </a:r>
            <a:r>
              <a:rPr lang="en-US" dirty="0" smtClean="0"/>
              <a:t> (1- 2 millions).</a:t>
            </a:r>
          </a:p>
          <a:p>
            <a:pPr algn="just">
              <a:lnSpc>
                <a:spcPct val="150000"/>
              </a:lnSpc>
            </a:pPr>
            <a:r>
              <a:rPr lang="en-US" b="1" u="sng" dirty="0" smtClean="0"/>
              <a:t>The islets contain 4 types of cells:</a:t>
            </a:r>
          </a:p>
          <a:p>
            <a:pPr marL="514350" lvl="0" indent="-514350" algn="just">
              <a:lnSpc>
                <a:spcPct val="150000"/>
              </a:lnSpc>
              <a:buFont typeface="+mj-lt"/>
              <a:buAutoNum type="arabicParenR"/>
            </a:pPr>
            <a:r>
              <a:rPr lang="el-GR" b="1" u="sng" dirty="0" smtClean="0"/>
              <a:t>α</a:t>
            </a:r>
            <a:r>
              <a:rPr lang="en-US" b="1" u="sng" dirty="0" smtClean="0"/>
              <a:t> cells</a:t>
            </a:r>
            <a:r>
              <a:rPr lang="en-US" b="1" dirty="0" smtClean="0"/>
              <a:t>  (20-25%)</a:t>
            </a:r>
            <a:r>
              <a:rPr lang="en-US" dirty="0" smtClean="0"/>
              <a:t> secrete </a:t>
            </a:r>
            <a:r>
              <a:rPr lang="en-US" b="1" dirty="0" smtClean="0"/>
              <a:t>Glucagon </a:t>
            </a:r>
            <a:r>
              <a:rPr lang="en-US" dirty="0" smtClean="0"/>
              <a:t>(hyperglycemic).</a:t>
            </a:r>
          </a:p>
          <a:p>
            <a:pPr marL="514350" lvl="0" indent="-514350" algn="just">
              <a:lnSpc>
                <a:spcPct val="150000"/>
              </a:lnSpc>
              <a:buFont typeface="+mj-lt"/>
              <a:buAutoNum type="arabicParenR"/>
            </a:pPr>
            <a:r>
              <a:rPr lang="el-GR" b="1" u="sng" dirty="0" smtClean="0"/>
              <a:t>β</a:t>
            </a:r>
            <a:r>
              <a:rPr lang="en-US" b="1" u="sng" dirty="0" smtClean="0"/>
              <a:t> cells</a:t>
            </a:r>
            <a:r>
              <a:rPr lang="en-US" b="1" dirty="0" smtClean="0"/>
              <a:t>  (60-70%)</a:t>
            </a:r>
            <a:r>
              <a:rPr lang="en-US" dirty="0" smtClean="0"/>
              <a:t> secrete </a:t>
            </a:r>
            <a:r>
              <a:rPr lang="en-US" b="1" dirty="0" smtClean="0"/>
              <a:t>Insulin</a:t>
            </a:r>
            <a:r>
              <a:rPr lang="en-US" dirty="0" smtClean="0"/>
              <a:t> (hypoglycemic).</a:t>
            </a:r>
          </a:p>
          <a:p>
            <a:pPr marL="514350" lvl="0" indent="-514350" algn="just">
              <a:lnSpc>
                <a:spcPct val="150000"/>
              </a:lnSpc>
              <a:buFont typeface="+mj-lt"/>
              <a:buAutoNum type="arabicParenR"/>
            </a:pPr>
            <a:r>
              <a:rPr lang="el-GR" b="1" u="sng" dirty="0" smtClean="0"/>
              <a:t>δ</a:t>
            </a:r>
            <a:r>
              <a:rPr lang="en-US" b="1" u="sng" dirty="0" smtClean="0"/>
              <a:t> cells </a:t>
            </a:r>
            <a:r>
              <a:rPr lang="en-US" b="1" dirty="0" smtClean="0"/>
              <a:t> (10%)</a:t>
            </a:r>
            <a:r>
              <a:rPr lang="en-US" dirty="0" smtClean="0"/>
              <a:t> secrete </a:t>
            </a:r>
            <a:r>
              <a:rPr lang="en-US" b="1" dirty="0" smtClean="0"/>
              <a:t>Somatostatin</a:t>
            </a:r>
            <a:r>
              <a:rPr lang="en-US" dirty="0" smtClean="0"/>
              <a:t>.</a:t>
            </a:r>
          </a:p>
          <a:p>
            <a:pPr marL="514350" lvl="0" indent="-514350" algn="just">
              <a:lnSpc>
                <a:spcPct val="150000"/>
              </a:lnSpc>
              <a:buFont typeface="+mj-lt"/>
              <a:buAutoNum type="arabicParenR"/>
            </a:pPr>
            <a:r>
              <a:rPr lang="en-US" b="1" u="sng" dirty="0" err="1" smtClean="0"/>
              <a:t>P</a:t>
            </a:r>
            <a:r>
              <a:rPr lang="en-US" b="1" u="sng" baseline="-25000" dirty="0" err="1" smtClean="0"/>
              <a:t>c</a:t>
            </a:r>
            <a:r>
              <a:rPr lang="en-US" b="1" u="sng" dirty="0" err="1" smtClean="0"/>
              <a:t>P</a:t>
            </a:r>
            <a:r>
              <a:rPr lang="en-US" b="1" u="sng" dirty="0" smtClean="0"/>
              <a:t> cells</a:t>
            </a:r>
            <a:r>
              <a:rPr lang="en-US" b="1" dirty="0" smtClean="0"/>
              <a:t> (1%)</a:t>
            </a:r>
            <a:r>
              <a:rPr lang="en-US" dirty="0" smtClean="0"/>
              <a:t> secrete </a:t>
            </a:r>
            <a:r>
              <a:rPr lang="en-US" b="1" dirty="0" smtClean="0"/>
              <a:t>pancreatic polypeptide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8429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828800" y="152400"/>
            <a:ext cx="5410200" cy="707886"/>
          </a:xfrm>
          <a:prstGeom prst="rect">
            <a:avLst/>
          </a:prstGeom>
          <a:solidFill>
            <a:srgbClr val="171CFB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FFFF00"/>
                </a:solidFill>
              </a:rPr>
              <a:t>1- GLUCAGON</a:t>
            </a:r>
            <a:endParaRPr lang="en-US" sz="4000" b="1" dirty="0">
              <a:solidFill>
                <a:srgbClr val="FFFF00"/>
              </a:solidFill>
            </a:endParaRPr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228600" y="762000"/>
            <a:ext cx="8763000" cy="60755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en-US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SimSun" pitchFamily="2" charset="-122"/>
                <a:cs typeface="Times New Roman" pitchFamily="18" charset="0"/>
              </a:rPr>
              <a:t> It is </a:t>
            </a:r>
            <a: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SimSun" pitchFamily="2" charset="-122"/>
                <a:cs typeface="Times New Roman" pitchFamily="18" charset="0"/>
              </a:rPr>
              <a:t>a polypeptide hormone </a:t>
            </a:r>
            <a:r>
              <a:rPr kumimoji="0" lang="en-US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SimSun" pitchFamily="2" charset="-122"/>
                <a:cs typeface="Times New Roman" pitchFamily="18" charset="0"/>
              </a:rPr>
              <a:t>formed of </a:t>
            </a:r>
            <a: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SimSun" pitchFamily="2" charset="-122"/>
                <a:cs typeface="Times New Roman" pitchFamily="18" charset="0"/>
              </a:rPr>
              <a:t>29</a:t>
            </a:r>
            <a:r>
              <a:rPr kumimoji="0" lang="en-US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SimSun" pitchFamily="2" charset="-122"/>
                <a:cs typeface="Times New Roman" pitchFamily="18" charset="0"/>
              </a:rPr>
              <a:t> amino acids.</a:t>
            </a:r>
            <a:endParaRPr lang="en-US" sz="2600" dirty="0" smtClean="0">
              <a:latin typeface="+mj-lt"/>
              <a:ea typeface="SimSun" pitchFamily="2" charset="-122"/>
              <a:cs typeface="Arial" pitchFamily="34" charset="0"/>
            </a:endParaRPr>
          </a:p>
          <a:p>
            <a:pPr lvl="0" algn="just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</a:pPr>
            <a:r>
              <a:rPr lang="en-US" sz="2800" dirty="0" smtClean="0"/>
              <a:t>Glucagon is the hormone of </a:t>
            </a:r>
            <a:r>
              <a:rPr lang="en-US" sz="2800" b="1" dirty="0" smtClean="0"/>
              <a:t>“energy release“.</a:t>
            </a:r>
            <a:endParaRPr kumimoji="0" lang="en-US" sz="2600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ea typeface="SimSun" pitchFamily="2" charset="-122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en-US" sz="28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SimSun" pitchFamily="2" charset="-122"/>
                <a:cs typeface="Times New Roman" pitchFamily="18" charset="0"/>
              </a:rPr>
              <a:t>Actions:</a:t>
            </a: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457200" lvl="0" indent="-457200" algn="just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US" sz="28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SimSun" pitchFamily="2" charset="-122"/>
                <a:cs typeface="Arial" pitchFamily="34" charset="0"/>
              </a:rPr>
              <a:t>1) ↑ Blood glucose level (= hy</a:t>
            </a:r>
            <a:r>
              <a:rPr lang="en-US" sz="2800" b="1" u="sng" dirty="0" smtClean="0">
                <a:latin typeface="Arial" pitchFamily="34" charset="0"/>
                <a:ea typeface="SimSun" pitchFamily="2" charset="-122"/>
                <a:cs typeface="Arial" pitchFamily="34" charset="0"/>
              </a:rPr>
              <a:t>perglycemic)</a:t>
            </a:r>
            <a:r>
              <a:rPr kumimoji="0" lang="en-US" sz="28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SimSun" pitchFamily="2" charset="-122"/>
                <a:cs typeface="Arial" pitchFamily="34" charset="0"/>
              </a:rPr>
              <a:t> by:</a:t>
            </a:r>
            <a:endParaRPr kumimoji="0" lang="en-US" sz="28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2800" dirty="0" smtClean="0"/>
              <a:t> Increases</a:t>
            </a:r>
            <a:r>
              <a:rPr kumimoji="0" lang="en-US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SimSun" pitchFamily="2" charset="-122"/>
                <a:cs typeface="Times New Roman" pitchFamily="18" charset="0"/>
              </a:rPr>
              <a:t> </a:t>
            </a:r>
            <a:r>
              <a:rPr kumimoji="0" lang="en-US" sz="2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SimSun" pitchFamily="2" charset="-122"/>
                <a:cs typeface="Times New Roman" pitchFamily="18" charset="0"/>
                <a:sym typeface="Wingdings" pitchFamily="2" charset="2"/>
              </a:rPr>
              <a:t>glycogenolysis</a:t>
            </a:r>
            <a:r>
              <a:rPr kumimoji="0" lang="en-US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SimSun" pitchFamily="2" charset="-122"/>
                <a:cs typeface="Times New Roman" pitchFamily="18" charset="0"/>
                <a:sym typeface="Wingdings" pitchFamily="2" charset="2"/>
              </a:rPr>
              <a:t> (immediate action &amp; of short duration)</a:t>
            </a:r>
            <a:r>
              <a:rPr kumimoji="0" lang="en-US" sz="2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SimSun" pitchFamily="2" charset="-122"/>
                <a:cs typeface="Times New Roman" pitchFamily="18" charset="0"/>
                <a:sym typeface="Wingdings" pitchFamily="2" charset="2"/>
              </a:rPr>
              <a:t> &amp;</a:t>
            </a:r>
            <a:r>
              <a:rPr kumimoji="0" lang="en-US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SimSun" pitchFamily="2" charset="-122"/>
                <a:cs typeface="Times New Roman" pitchFamily="18" charset="0"/>
              </a:rPr>
              <a:t> </a:t>
            </a:r>
            <a: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SimSun" pitchFamily="2" charset="-122"/>
                <a:cs typeface="Times New Roman" pitchFamily="18" charset="0"/>
                <a:sym typeface="Wingdings" pitchFamily="2" charset="2"/>
              </a:rPr>
              <a:t>gluconeogenesis in liver</a:t>
            </a:r>
            <a:r>
              <a:rPr kumimoji="0" lang="en-US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SimSun" pitchFamily="2" charset="-122"/>
                <a:cs typeface="Times New Roman" pitchFamily="18" charset="0"/>
                <a:sym typeface="Wingdings" pitchFamily="2" charset="2"/>
              </a:rPr>
              <a:t> (delayed response &amp; long acting).</a:t>
            </a:r>
            <a:endParaRPr kumimoji="0" lang="en-US" sz="2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  <a:sym typeface="Wingdings" pitchFamily="2" charset="2"/>
            </a:endParaRPr>
          </a:p>
          <a:p>
            <a:pPr marL="0" marR="0" lvl="0" indent="0" algn="just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SimSun" pitchFamily="2" charset="-122"/>
                <a:cs typeface="Times New Roman" pitchFamily="18" charset="0"/>
                <a:sym typeface="Wingdings" pitchFamily="2" charset="2"/>
              </a:rPr>
              <a:t> It has </a:t>
            </a:r>
            <a:r>
              <a:rPr kumimoji="0" lang="en-US" sz="26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SimSun" pitchFamily="2" charset="-122"/>
                <a:cs typeface="Times New Roman" pitchFamily="18" charset="0"/>
                <a:sym typeface="Wingdings" pitchFamily="2" charset="2"/>
              </a:rPr>
              <a:t>No</a:t>
            </a:r>
            <a:r>
              <a:rPr kumimoji="0" lang="en-US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SimSun" pitchFamily="2" charset="-122"/>
                <a:cs typeface="Times New Roman" pitchFamily="18" charset="0"/>
                <a:sym typeface="Wingdings" pitchFamily="2" charset="2"/>
              </a:rPr>
              <a:t> action on </a:t>
            </a:r>
            <a: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SimSun" pitchFamily="2" charset="-122"/>
                <a:cs typeface="Times New Roman" pitchFamily="18" charset="0"/>
                <a:sym typeface="Wingdings" pitchFamily="2" charset="2"/>
              </a:rPr>
              <a:t>muscle </a:t>
            </a:r>
            <a:r>
              <a:rPr kumimoji="0" lang="en-US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SimSun" pitchFamily="2" charset="-122"/>
                <a:cs typeface="Times New Roman" pitchFamily="18" charset="0"/>
                <a:sym typeface="Wingdings" pitchFamily="2" charset="2"/>
              </a:rPr>
              <a:t>glycogen or on peripheral utilization of glucose.</a:t>
            </a:r>
            <a:endParaRPr kumimoji="0" lang="en-US" sz="2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  <a:sym typeface="Wingdings" pitchFamily="2" charset="2"/>
            </a:endParaRPr>
          </a:p>
          <a:p>
            <a:pPr marL="0" marR="0" lvl="0" indent="0" algn="just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sz="2800" b="1" dirty="0" smtClean="0">
                <a:latin typeface="Arial" pitchFamily="34" charset="0"/>
                <a:ea typeface="SimSun" pitchFamily="2" charset="-122"/>
                <a:cs typeface="Arial" pitchFamily="34" charset="0"/>
                <a:sym typeface="Wingdings" pitchFamily="2" charset="2"/>
              </a:rPr>
              <a:t>2</a:t>
            </a:r>
            <a:r>
              <a:rPr kumimoji="0" lang="en-US" sz="2800" b="1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SimSun" pitchFamily="2" charset="-122"/>
                <a:cs typeface="Arial" pitchFamily="34" charset="0"/>
                <a:sym typeface="Wingdings" pitchFamily="2" charset="2"/>
              </a:rPr>
              <a:t>) </a:t>
            </a:r>
            <a:r>
              <a:rPr kumimoji="0" lang="en-US" sz="28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SimSun" pitchFamily="2" charset="-122"/>
                <a:cs typeface="Arial" pitchFamily="34" charset="0"/>
                <a:sym typeface="Wingdings" pitchFamily="2" charset="2"/>
              </a:rPr>
              <a:t>Stimulates </a:t>
            </a:r>
            <a:r>
              <a:rPr kumimoji="0" lang="en-US" sz="2800" b="1" i="0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SimSun" pitchFamily="2" charset="-122"/>
                <a:cs typeface="Arial" pitchFamily="34" charset="0"/>
                <a:sym typeface="Wingdings" pitchFamily="2" charset="2"/>
              </a:rPr>
              <a:t>lipolysis</a:t>
            </a:r>
            <a:r>
              <a:rPr kumimoji="0" lang="en-US" sz="28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SimSun" pitchFamily="2" charset="-122"/>
                <a:cs typeface="Arial" pitchFamily="34" charset="0"/>
                <a:sym typeface="Wingdings" pitchFamily="2" charset="2"/>
              </a:rPr>
              <a:t> &amp; </a:t>
            </a:r>
            <a:r>
              <a:rPr kumimoji="0" lang="en-US" sz="2800" b="1" i="0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SimSun" pitchFamily="2" charset="-122"/>
                <a:cs typeface="Arial" pitchFamily="34" charset="0"/>
                <a:sym typeface="Wingdings" pitchFamily="2" charset="2"/>
              </a:rPr>
              <a:t>ketogenesis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SimSun" pitchFamily="2" charset="-122"/>
                <a:cs typeface="Arial" pitchFamily="34" charset="0"/>
                <a:sym typeface="Wingdings" pitchFamily="2" charset="2"/>
              </a:rPr>
              <a:t>:</a:t>
            </a:r>
            <a:r>
              <a:rPr lang="en-US" sz="2800" dirty="0" smtClean="0">
                <a:latin typeface="Arial" pitchFamily="34" charset="0"/>
                <a:ea typeface="SimSun" pitchFamily="2" charset="-122"/>
                <a:cs typeface="Arial" pitchFamily="34" charset="0"/>
                <a:sym typeface="Wingdings" pitchFamily="2" charset="2"/>
              </a:rPr>
              <a:t> </a:t>
            </a:r>
            <a:r>
              <a:rPr kumimoji="0" lang="en-US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SimSun" pitchFamily="2" charset="-122"/>
                <a:cs typeface="Times New Roman" pitchFamily="18" charset="0"/>
                <a:sym typeface="Wingdings" pitchFamily="2" charset="2"/>
              </a:rPr>
              <a:t>By activation of adipose cell </a:t>
            </a:r>
            <a: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SimSun" pitchFamily="2" charset="-122"/>
                <a:cs typeface="Times New Roman" pitchFamily="18" charset="0"/>
                <a:sym typeface="Wingdings" pitchFamily="2" charset="2"/>
              </a:rPr>
              <a:t>lipase</a:t>
            </a:r>
            <a:r>
              <a:rPr kumimoji="0" lang="en-US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SimSun" pitchFamily="2" charset="-122"/>
                <a:cs typeface="Times New Roman" pitchFamily="18" charset="0"/>
                <a:sym typeface="Wingdings" pitchFamily="2" charset="2"/>
              </a:rPr>
              <a:t> </a:t>
            </a:r>
            <a:r>
              <a:rPr kumimoji="0" lang="en-US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SimSun" pitchFamily="2" charset="-122"/>
                <a:cs typeface="Times New Roman" pitchFamily="18" charset="0"/>
              </a:rPr>
              <a:t> </a:t>
            </a:r>
            <a:r>
              <a:rPr kumimoji="0" lang="en-US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SimSun" pitchFamily="2" charset="-122"/>
                <a:cs typeface="Times New Roman" pitchFamily="18" charset="0"/>
                <a:sym typeface="Wingdings" pitchFamily="2" charset="2"/>
              </a:rPr>
              <a:t> blood </a:t>
            </a:r>
            <a:r>
              <a:rPr kumimoji="0" lang="en-US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SimSun" pitchFamily="2" charset="-122"/>
                <a:cs typeface="Times New Roman" pitchFamily="18" charset="0"/>
              </a:rPr>
              <a:t>fatty acids for energy production. The hormone </a:t>
            </a:r>
            <a: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SimSun" pitchFamily="2" charset="-122"/>
                <a:cs typeface="Times New Roman" pitchFamily="18" charset="0"/>
              </a:rPr>
              <a:t>inhibits</a:t>
            </a:r>
            <a:r>
              <a:rPr kumimoji="0" lang="en-US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SimSun" pitchFamily="2" charset="-122"/>
                <a:cs typeface="Times New Roman" pitchFamily="18" charset="0"/>
              </a:rPr>
              <a:t> triglycerides storage in liver.</a:t>
            </a:r>
            <a:endParaRPr kumimoji="0" lang="en-US" sz="2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690478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7346" name="Picture 2" descr="http://dghxm7w6km1w9.cloudfront.net/content/ajpendo/284/4/E671/F1.lar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381000"/>
            <a:ext cx="8458200" cy="6248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/>
          <a:srcRect t="4640" r="2632" b="7567"/>
          <a:stretch>
            <a:fillRect/>
          </a:stretch>
        </p:blipFill>
        <p:spPr bwMode="auto">
          <a:xfrm>
            <a:off x="228600" y="457200"/>
            <a:ext cx="8686800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38600" y="685800"/>
            <a:ext cx="4724400" cy="457200"/>
          </a:xfr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sz="3600" b="1" u="sng" cap="all" dirty="0" smtClean="0"/>
              <a:t>Glucagon Activity</a:t>
            </a:r>
            <a:endParaRPr lang="en-US" sz="3600" u="sng" cap="all" dirty="0"/>
          </a:p>
        </p:txBody>
      </p:sp>
    </p:spTree>
    <p:extLst>
      <p:ext uri="{BB962C8B-B14F-4D97-AF65-F5344CB8AC3E}">
        <p14:creationId xmlns:p14="http://schemas.microsoft.com/office/powerpoint/2010/main" val="35182394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796</TotalTime>
  <Words>1096</Words>
  <Application>Microsoft Office PowerPoint</Application>
  <PresentationFormat>On-screen Show (4:3)</PresentationFormat>
  <Paragraphs>175</Paragraphs>
  <Slides>33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33</vt:i4>
      </vt:variant>
    </vt:vector>
  </HeadingPairs>
  <TitlesOfParts>
    <vt:vector size="36" baseType="lpstr">
      <vt:lpstr>Office Theme</vt:lpstr>
      <vt:lpstr>1_Office Theme</vt:lpstr>
      <vt:lpstr>2_Office Theme</vt:lpstr>
      <vt:lpstr>THE ENDOCRINE PANCREAS</vt:lpstr>
      <vt:lpstr>Lecture Objectives</vt:lpstr>
      <vt:lpstr>Pathways of Fuel Metabolism</vt:lpstr>
      <vt:lpstr>Metabolic Fuel in the Body </vt:lpstr>
      <vt:lpstr>PowerPoint Presentation</vt:lpstr>
      <vt:lpstr>THE ENDOCRINE PANCREAS</vt:lpstr>
      <vt:lpstr>PowerPoint Presentation</vt:lpstr>
      <vt:lpstr>PowerPoint Presentation</vt:lpstr>
      <vt:lpstr>Glucagon Activity</vt:lpstr>
      <vt:lpstr>Control of glucagon secretion</vt:lpstr>
      <vt:lpstr>PowerPoint Presentation</vt:lpstr>
      <vt:lpstr>2- INSULIN </vt:lpstr>
      <vt:lpstr>Insulin receptors</vt:lpstr>
      <vt:lpstr>PowerPoint Presentation</vt:lpstr>
      <vt:lpstr>Actions of Insulin </vt:lpstr>
      <vt:lpstr>PowerPoint Presentation</vt:lpstr>
      <vt:lpstr>1- On CHO metabolism</vt:lpstr>
      <vt:lpstr>On CHO metabolism</vt:lpstr>
      <vt:lpstr>PowerPoint Presentation</vt:lpstr>
      <vt:lpstr>PowerPoint Presentation</vt:lpstr>
      <vt:lpstr>2- On Fat Metabolism</vt:lpstr>
      <vt:lpstr>3- On Protein Metabolism</vt:lpstr>
      <vt:lpstr>4- Other actions</vt:lpstr>
      <vt:lpstr> Principal Actions of Insulin </vt:lpstr>
      <vt:lpstr>Principal Actions of Insulin</vt:lpstr>
      <vt:lpstr>PowerPoint Presentation</vt:lpstr>
      <vt:lpstr>Factors Controlling Insulin Secretion </vt:lpstr>
      <vt:lpstr>PowerPoint Presentation</vt:lpstr>
      <vt:lpstr>PowerPoint Presentation</vt:lpstr>
      <vt:lpstr>PowerPoint Presentation</vt:lpstr>
      <vt:lpstr>3- Somatostatin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ADRENOCORTICAL HORMONE</dc:title>
  <dc:creator>Shaikh Mujeeb</dc:creator>
  <cp:lastModifiedBy>Jihan Badawi</cp:lastModifiedBy>
  <cp:revision>127</cp:revision>
  <dcterms:created xsi:type="dcterms:W3CDTF">2013-09-23T09:45:07Z</dcterms:created>
  <dcterms:modified xsi:type="dcterms:W3CDTF">2015-12-20T07:49:19Z</dcterms:modified>
</cp:coreProperties>
</file>